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Lst>
  <p:sldSz cy="10287000" cx="18288000"/>
  <p:notesSz cx="6858000" cy="9144000"/>
  <p:embeddedFontLst>
    <p:embeddedFont>
      <p:font typeface="Roboto Slab"/>
      <p:bold r:id="rId38"/>
    </p:embeddedFont>
    <p:embeddedFont>
      <p:font typeface="Montserrat"/>
      <p:bold r:id="rId39"/>
      <p:boldItalic r:id="rId40"/>
    </p:embeddedFont>
    <p:embeddedFont>
      <p:font typeface="Barlow Semi Condensed"/>
      <p:bold r:id="rId41"/>
      <p:boldItalic r:id="rId42"/>
    </p:embeddedFont>
    <p:embeddedFont>
      <p:font typeface="Barlow Semi Condensed Black"/>
      <p:bold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45" roundtripDataSignature="AMtx7mhuVYMaBpiaO1er23idu4esPWi4B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20" Type="http://schemas.openxmlformats.org/officeDocument/2006/relationships/slide" Target="slides/slide15.xml"/><Relationship Id="rId42" Type="http://schemas.openxmlformats.org/officeDocument/2006/relationships/font" Target="fonts/BarlowSemiCondensed-boldItalic.fntdata"/><Relationship Id="rId41" Type="http://schemas.openxmlformats.org/officeDocument/2006/relationships/font" Target="fonts/BarlowSemiCondensed-bold.fntdata"/><Relationship Id="rId22" Type="http://schemas.openxmlformats.org/officeDocument/2006/relationships/slide" Target="slides/slide17.xml"/><Relationship Id="rId44" Type="http://schemas.openxmlformats.org/officeDocument/2006/relationships/font" Target="fonts/BarlowSemiCondensedBlack-boldItalic.fntdata"/><Relationship Id="rId21" Type="http://schemas.openxmlformats.org/officeDocument/2006/relationships/slide" Target="slides/slide16.xml"/><Relationship Id="rId43" Type="http://schemas.openxmlformats.org/officeDocument/2006/relationships/font" Target="fonts/BarlowSemiCondensedBlack-bold.fntdata"/><Relationship Id="rId24" Type="http://schemas.openxmlformats.org/officeDocument/2006/relationships/slide" Target="slides/slide19.xml"/><Relationship Id="rId23" Type="http://schemas.openxmlformats.org/officeDocument/2006/relationships/slide" Target="slides/slide18.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font" Target="fonts/Montserrat-bold.fntdata"/><Relationship Id="rId16" Type="http://schemas.openxmlformats.org/officeDocument/2006/relationships/slide" Target="slides/slide11.xml"/><Relationship Id="rId38" Type="http://schemas.openxmlformats.org/officeDocument/2006/relationships/font" Target="fonts/RobotoSlab-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4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4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4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4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4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4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4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4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4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3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3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3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3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3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4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4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4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4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4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4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4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4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42"/>
          <p:cNvSpPr/>
          <p:nvPr>
            <p:ph idx="2" type="pic"/>
          </p:nvPr>
        </p:nvSpPr>
        <p:spPr>
          <a:xfrm>
            <a:off x="1792288" y="612775"/>
            <a:ext cx="5486400" cy="4114800"/>
          </a:xfrm>
          <a:prstGeom prst="rect">
            <a:avLst/>
          </a:prstGeom>
          <a:noFill/>
          <a:ln>
            <a:noFill/>
          </a:ln>
        </p:spPr>
      </p:sp>
      <p:sp>
        <p:nvSpPr>
          <p:cNvPr id="64" name="Google Shape;64;p4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4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4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4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3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www.canva.com/design/DAHDF-O91XE/FOk5DB2vWIhk0aeSogercQ/edit" TargetMode="External"/><Relationship Id="rId4" Type="http://schemas.openxmlformats.org/officeDocument/2006/relationships/image" Target="../media/image11.png"/><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1.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8.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9.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3.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6.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0.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5.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3.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0.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2.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hyperlink" Target="http://drive.google.com/file/d/1oIlhto8sW1t5HnbUnToV1Kctp42LgYAT/view" TargetMode="External"/><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hyperlink" Target="http://drive.google.com/file/d/1EUvszLwTm6scw5yTBBmCY_yOVC1LV8s4/view"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315783" y="6643485"/>
            <a:ext cx="19711207" cy="3796910"/>
          </a:xfrm>
          <a:custGeom>
            <a:rect b="b" l="l" r="r" t="t"/>
            <a:pathLst>
              <a:path extrusionOk="0" h="3796910" w="19711207">
                <a:moveTo>
                  <a:pt x="0" y="0"/>
                </a:moveTo>
                <a:lnTo>
                  <a:pt x="19711207" y="0"/>
                </a:lnTo>
                <a:lnTo>
                  <a:pt x="19711207" y="3796910"/>
                </a:lnTo>
                <a:lnTo>
                  <a:pt x="0" y="3796910"/>
                </a:lnTo>
                <a:lnTo>
                  <a:pt x="0" y="0"/>
                </a:lnTo>
                <a:close/>
              </a:path>
            </a:pathLst>
          </a:custGeom>
          <a:blipFill rotWithShape="1">
            <a:blip r:embed="rId3">
              <a:alphaModFix/>
            </a:blip>
            <a:stretch>
              <a:fillRect b="-41726" l="0" r="-5283" t="-46840"/>
            </a:stretch>
          </a:blipFill>
          <a:ln>
            <a:noFill/>
          </a:ln>
        </p:spPr>
      </p:sp>
      <p:sp>
        <p:nvSpPr>
          <p:cNvPr id="85" name="Google Shape;85;p1"/>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
        <p:nvSpPr>
          <p:cNvPr id="86" name="Google Shape;86;p1"/>
          <p:cNvSpPr/>
          <p:nvPr/>
        </p:nvSpPr>
        <p:spPr>
          <a:xfrm>
            <a:off x="13612111" y="2433523"/>
            <a:ext cx="2909968" cy="3666102"/>
          </a:xfrm>
          <a:custGeom>
            <a:rect b="b" l="l" r="r" t="t"/>
            <a:pathLst>
              <a:path extrusionOk="0" h="3666102" w="2909968">
                <a:moveTo>
                  <a:pt x="0" y="0"/>
                </a:moveTo>
                <a:lnTo>
                  <a:pt x="2909968" y="0"/>
                </a:lnTo>
                <a:lnTo>
                  <a:pt x="2909968" y="3666102"/>
                </a:lnTo>
                <a:lnTo>
                  <a:pt x="0" y="3666102"/>
                </a:lnTo>
                <a:lnTo>
                  <a:pt x="0" y="0"/>
                </a:lnTo>
                <a:close/>
              </a:path>
            </a:pathLst>
          </a:custGeom>
          <a:blipFill rotWithShape="1">
            <a:blip r:embed="rId5">
              <a:alphaModFix/>
            </a:blip>
            <a:stretch>
              <a:fillRect b="0" l="0" r="0" t="0"/>
            </a:stretch>
          </a:blipFill>
          <a:ln>
            <a:noFill/>
          </a:ln>
        </p:spPr>
      </p:sp>
      <p:sp>
        <p:nvSpPr>
          <p:cNvPr id="87" name="Google Shape;87;p1"/>
          <p:cNvSpPr txBox="1"/>
          <p:nvPr/>
        </p:nvSpPr>
        <p:spPr>
          <a:xfrm>
            <a:off x="1775066" y="6795075"/>
            <a:ext cx="4532141" cy="45529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2700" u="none" cap="none" strike="noStrike">
                <a:solidFill>
                  <a:srgbClr val="000000"/>
                </a:solidFill>
                <a:latin typeface="Arial"/>
                <a:ea typeface="Arial"/>
                <a:cs typeface="Arial"/>
                <a:sym typeface="Arial"/>
              </a:rPr>
              <a:t>Office of disability services</a:t>
            </a:r>
            <a:endParaRPr/>
          </a:p>
        </p:txBody>
      </p:sp>
      <p:sp>
        <p:nvSpPr>
          <p:cNvPr id="88" name="Google Shape;88;p1"/>
          <p:cNvSpPr txBox="1"/>
          <p:nvPr/>
        </p:nvSpPr>
        <p:spPr>
          <a:xfrm>
            <a:off x="1156094" y="2286000"/>
            <a:ext cx="12919380" cy="2562225"/>
          </a:xfrm>
          <a:prstGeom prst="rect">
            <a:avLst/>
          </a:prstGeom>
          <a:noFill/>
          <a:ln>
            <a:noFill/>
          </a:ln>
        </p:spPr>
        <p:txBody>
          <a:bodyPr anchorCtr="0" anchor="t" bIns="0" lIns="0" spcFirstLastPara="1" rIns="0" wrap="square" tIns="0">
            <a:spAutoFit/>
          </a:bodyPr>
          <a:lstStyle/>
          <a:p>
            <a:pPr indent="0" lvl="0" marL="0" marR="0" rtl="0" algn="l">
              <a:lnSpc>
                <a:spcPct val="120002"/>
              </a:lnSpc>
              <a:spcBef>
                <a:spcPts val="0"/>
              </a:spcBef>
              <a:spcAft>
                <a:spcPts val="0"/>
              </a:spcAft>
              <a:buNone/>
            </a:pPr>
            <a:r>
              <a:rPr b="1" i="0" lang="en-US" sz="8399" u="none" cap="none" strike="noStrike">
                <a:solidFill>
                  <a:srgbClr val="000000"/>
                </a:solidFill>
                <a:latin typeface="Barlow Semi Condensed"/>
                <a:ea typeface="Barlow Semi Condensed"/>
                <a:cs typeface="Barlow Semi Condensed"/>
                <a:sym typeface="Barlow Semi Condensed"/>
              </a:rPr>
              <a:t>USING AND ACCESSING ASSISSTIVE TECHNOLOGIES </a:t>
            </a:r>
            <a:endParaRPr/>
          </a:p>
        </p:txBody>
      </p:sp>
      <p:sp>
        <p:nvSpPr>
          <p:cNvPr id="89" name="Google Shape;89;p1"/>
          <p:cNvSpPr txBox="1"/>
          <p:nvPr/>
        </p:nvSpPr>
        <p:spPr>
          <a:xfrm>
            <a:off x="1156094" y="5042350"/>
            <a:ext cx="7574047" cy="159067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Looking at what technology is built in already to make courses more accessible</a:t>
            </a:r>
            <a:endParaRPr/>
          </a:p>
        </p:txBody>
      </p:sp>
      <p:sp>
        <p:nvSpPr>
          <p:cNvPr id="90" name="Google Shape;90;p1"/>
          <p:cNvSpPr txBox="1"/>
          <p:nvPr/>
        </p:nvSpPr>
        <p:spPr>
          <a:xfrm>
            <a:off x="13612111" y="6061525"/>
            <a:ext cx="2909968" cy="62103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UNC Charlotte logo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0"/>
          <p:cNvSpPr/>
          <p:nvPr/>
        </p:nvSpPr>
        <p:spPr>
          <a:xfrm>
            <a:off x="10589381" y="1685934"/>
            <a:ext cx="4617382" cy="5887162"/>
          </a:xfrm>
          <a:custGeom>
            <a:rect b="b" l="l" r="r" t="t"/>
            <a:pathLst>
              <a:path extrusionOk="0" h="5887162" w="4617382">
                <a:moveTo>
                  <a:pt x="0" y="0"/>
                </a:moveTo>
                <a:lnTo>
                  <a:pt x="4617382" y="0"/>
                </a:lnTo>
                <a:lnTo>
                  <a:pt x="4617382" y="5887161"/>
                </a:lnTo>
                <a:lnTo>
                  <a:pt x="0" y="5887161"/>
                </a:lnTo>
                <a:lnTo>
                  <a:pt x="0" y="0"/>
                </a:lnTo>
                <a:close/>
              </a:path>
            </a:pathLst>
          </a:custGeom>
          <a:blipFill rotWithShape="1">
            <a:blip r:embed="rId3">
              <a:alphaModFix/>
            </a:blip>
            <a:stretch>
              <a:fillRect b="0" l="0" r="0" t="0"/>
            </a:stretch>
          </a:blipFill>
          <a:ln>
            <a:noFill/>
          </a:ln>
        </p:spPr>
      </p:sp>
      <p:sp>
        <p:nvSpPr>
          <p:cNvPr id="172" name="Google Shape;172;p10"/>
          <p:cNvSpPr txBox="1"/>
          <p:nvPr/>
        </p:nvSpPr>
        <p:spPr>
          <a:xfrm>
            <a:off x="769594" y="2505654"/>
            <a:ext cx="9335187" cy="3714583"/>
          </a:xfrm>
          <a:prstGeom prst="rect">
            <a:avLst/>
          </a:prstGeom>
          <a:noFill/>
          <a:ln>
            <a:noFill/>
          </a:ln>
        </p:spPr>
        <p:txBody>
          <a:bodyPr anchorCtr="0" anchor="t" bIns="0" lIns="0" spcFirstLastPara="1" rIns="0" wrap="square" tIns="0">
            <a:spAutoFit/>
          </a:bodyPr>
          <a:lstStyle/>
          <a:p>
            <a:pPr indent="0" lvl="0" marL="0" marR="0" rtl="0" algn="just">
              <a:lnSpc>
                <a:spcPct val="140019"/>
              </a:lnSpc>
              <a:spcBef>
                <a:spcPts val="0"/>
              </a:spcBef>
              <a:spcAft>
                <a:spcPts val="0"/>
              </a:spcAft>
              <a:buNone/>
            </a:pPr>
            <a:r>
              <a:rPr b="0" i="0" lang="en-US" sz="3046" u="none" cap="none" strike="noStrike">
                <a:solidFill>
                  <a:srgbClr val="000000"/>
                </a:solidFill>
                <a:latin typeface="Arial"/>
                <a:ea typeface="Arial"/>
                <a:cs typeface="Arial"/>
                <a:sym typeface="Arial"/>
              </a:rPr>
              <a:t>Similar to Microsoft office, this feature will take you to major issues, also identified by core A11y skills. </a:t>
            </a:r>
            <a:endParaRPr/>
          </a:p>
          <a:p>
            <a:pPr indent="0" lvl="0" marL="0" marR="0" rtl="0" algn="just">
              <a:lnSpc>
                <a:spcPct val="140019"/>
              </a:lnSpc>
              <a:spcBef>
                <a:spcPts val="0"/>
              </a:spcBef>
              <a:spcAft>
                <a:spcPts val="0"/>
              </a:spcAft>
              <a:buNone/>
            </a:pPr>
            <a:r>
              <a:t/>
            </a:r>
            <a:endParaRPr b="0" i="0" sz="3046" u="none" cap="none" strike="noStrike">
              <a:solidFill>
                <a:srgbClr val="000000"/>
              </a:solidFill>
              <a:latin typeface="Arial"/>
              <a:ea typeface="Arial"/>
              <a:cs typeface="Arial"/>
              <a:sym typeface="Arial"/>
            </a:endParaRPr>
          </a:p>
          <a:p>
            <a:pPr indent="0" lvl="0" marL="0" marR="0" rtl="0" algn="just">
              <a:lnSpc>
                <a:spcPct val="140019"/>
              </a:lnSpc>
              <a:spcBef>
                <a:spcPts val="0"/>
              </a:spcBef>
              <a:spcAft>
                <a:spcPts val="0"/>
              </a:spcAft>
              <a:buNone/>
            </a:pPr>
            <a:r>
              <a:rPr b="0" i="0" lang="en-US" sz="3046" u="none" cap="none" strike="noStrike">
                <a:solidFill>
                  <a:srgbClr val="000000"/>
                </a:solidFill>
                <a:latin typeface="Arial"/>
                <a:ea typeface="Arial"/>
                <a:cs typeface="Arial"/>
                <a:sym typeface="Arial"/>
              </a:rPr>
              <a:t>It will not only locate them but allow you to fix them within the checker itself, no extra clicks or other navigation required. </a:t>
            </a:r>
            <a:endParaRPr/>
          </a:p>
        </p:txBody>
      </p:sp>
      <p:sp>
        <p:nvSpPr>
          <p:cNvPr id="173" name="Google Shape;173;p10"/>
          <p:cNvSpPr txBox="1"/>
          <p:nvPr/>
        </p:nvSpPr>
        <p:spPr>
          <a:xfrm>
            <a:off x="3828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a:t>
            </a:r>
            <a:endParaRPr/>
          </a:p>
        </p:txBody>
      </p:sp>
      <p:sp>
        <p:nvSpPr>
          <p:cNvPr id="174" name="Google Shape;174;p10"/>
          <p:cNvSpPr txBox="1"/>
          <p:nvPr/>
        </p:nvSpPr>
        <p:spPr>
          <a:xfrm>
            <a:off x="11443088" y="7534995"/>
            <a:ext cx="2909968" cy="124968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an image showing the use of Canva’s accessibility checker to analyze elements</a:t>
            </a:r>
            <a:endParaRPr/>
          </a:p>
        </p:txBody>
      </p:sp>
      <p:sp>
        <p:nvSpPr>
          <p:cNvPr id="175" name="Google Shape;175;p10"/>
          <p:cNvSpPr/>
          <p:nvPr/>
        </p:nvSpPr>
        <p:spPr>
          <a:xfrm flipH="1" rot="10800000">
            <a:off x="-734792" y="-55194"/>
            <a:ext cx="5579049" cy="3482256"/>
          </a:xfrm>
          <a:custGeom>
            <a:rect b="b" l="l" r="r" t="t"/>
            <a:pathLst>
              <a:path extrusionOk="0" h="3482256" w="5579049">
                <a:moveTo>
                  <a:pt x="0" y="3482256"/>
                </a:moveTo>
                <a:lnTo>
                  <a:pt x="5579049" y="3482256"/>
                </a:lnTo>
                <a:lnTo>
                  <a:pt x="5579049" y="0"/>
                </a:lnTo>
                <a:lnTo>
                  <a:pt x="0" y="0"/>
                </a:lnTo>
                <a:lnTo>
                  <a:pt x="0" y="3482256"/>
                </a:lnTo>
                <a:close/>
              </a:path>
            </a:pathLst>
          </a:custGeom>
          <a:blipFill rotWithShape="1">
            <a:blip r:embed="rId4">
              <a:alphaModFix/>
            </a:blip>
            <a:stretch>
              <a:fillRect b="0" l="0" r="0" t="0"/>
            </a:stretch>
          </a:blipFill>
          <a:ln>
            <a:noFill/>
          </a:ln>
        </p:spPr>
      </p:sp>
      <p:sp>
        <p:nvSpPr>
          <p:cNvPr id="176" name="Google Shape;176;p10"/>
          <p:cNvSpPr/>
          <p:nvPr/>
        </p:nvSpPr>
        <p:spPr>
          <a:xfrm flipH="1">
            <a:off x="12898072" y="7043547"/>
            <a:ext cx="5579049" cy="3482256"/>
          </a:xfrm>
          <a:custGeom>
            <a:rect b="b" l="l" r="r" t="t"/>
            <a:pathLst>
              <a:path extrusionOk="0" h="3482256" w="5579049">
                <a:moveTo>
                  <a:pt x="5579049" y="0"/>
                </a:moveTo>
                <a:lnTo>
                  <a:pt x="0" y="0"/>
                </a:lnTo>
                <a:lnTo>
                  <a:pt x="0" y="3482257"/>
                </a:lnTo>
                <a:lnTo>
                  <a:pt x="5579049" y="3482257"/>
                </a:lnTo>
                <a:lnTo>
                  <a:pt x="5579049" y="0"/>
                </a:lnTo>
                <a:close/>
              </a:path>
            </a:pathLst>
          </a:custGeom>
          <a:blipFill rotWithShape="1">
            <a:blip r:embed="rId4">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1">
            <a:hlinkClick r:id="rId3"/>
          </p:cNvPr>
          <p:cNvSpPr/>
          <p:nvPr/>
        </p:nvSpPr>
        <p:spPr>
          <a:xfrm>
            <a:off x="8573902" y="3029619"/>
            <a:ext cx="8685398" cy="4863823"/>
          </a:xfrm>
          <a:custGeom>
            <a:rect b="b" l="l" r="r" t="t"/>
            <a:pathLst>
              <a:path extrusionOk="0" h="4863823" w="8685398">
                <a:moveTo>
                  <a:pt x="0" y="0"/>
                </a:moveTo>
                <a:lnTo>
                  <a:pt x="8685398" y="0"/>
                </a:lnTo>
                <a:lnTo>
                  <a:pt x="8685398" y="4863823"/>
                </a:lnTo>
                <a:lnTo>
                  <a:pt x="0" y="4863823"/>
                </a:lnTo>
                <a:lnTo>
                  <a:pt x="0" y="0"/>
                </a:lnTo>
                <a:close/>
              </a:path>
            </a:pathLst>
          </a:custGeom>
          <a:blipFill rotWithShape="1">
            <a:blip r:embed="rId4">
              <a:alphaModFix/>
            </a:blip>
            <a:stretch>
              <a:fillRect b="0" l="0" r="0" t="0"/>
            </a:stretch>
          </a:blipFill>
          <a:ln>
            <a:noFill/>
          </a:ln>
        </p:spPr>
      </p:sp>
      <p:sp>
        <p:nvSpPr>
          <p:cNvPr id="182" name="Google Shape;182;p11"/>
          <p:cNvSpPr txBox="1"/>
          <p:nvPr/>
        </p:nvSpPr>
        <p:spPr>
          <a:xfrm>
            <a:off x="686622" y="3575664"/>
            <a:ext cx="7263134" cy="3714583"/>
          </a:xfrm>
          <a:prstGeom prst="rect">
            <a:avLst/>
          </a:prstGeom>
          <a:noFill/>
          <a:ln>
            <a:noFill/>
          </a:ln>
        </p:spPr>
        <p:txBody>
          <a:bodyPr anchorCtr="0" anchor="t" bIns="0" lIns="0" spcFirstLastPara="1" rIns="0" wrap="square" tIns="0">
            <a:spAutoFit/>
          </a:bodyPr>
          <a:lstStyle/>
          <a:p>
            <a:pPr indent="0" lvl="0" marL="0" marR="0" rtl="0" algn="just">
              <a:lnSpc>
                <a:spcPct val="140019"/>
              </a:lnSpc>
              <a:spcBef>
                <a:spcPts val="0"/>
              </a:spcBef>
              <a:spcAft>
                <a:spcPts val="0"/>
              </a:spcAft>
              <a:buNone/>
            </a:pPr>
            <a:r>
              <a:rPr b="1" i="0" lang="en-US" sz="3046" u="none" cap="none" strike="noStrike">
                <a:solidFill>
                  <a:srgbClr val="000000"/>
                </a:solidFill>
                <a:latin typeface="Arial"/>
                <a:ea typeface="Arial"/>
                <a:cs typeface="Arial"/>
                <a:sym typeface="Arial"/>
              </a:rPr>
              <a:t>Try it! </a:t>
            </a:r>
            <a:endParaRPr/>
          </a:p>
          <a:p>
            <a:pPr indent="0" lvl="0" marL="0" marR="0" rtl="0" algn="just">
              <a:lnSpc>
                <a:spcPct val="140019"/>
              </a:lnSpc>
              <a:spcBef>
                <a:spcPts val="0"/>
              </a:spcBef>
              <a:spcAft>
                <a:spcPts val="0"/>
              </a:spcAft>
              <a:buNone/>
            </a:pPr>
            <a:r>
              <a:t/>
            </a:r>
            <a:endParaRPr b="1" i="0" sz="3046" u="none" cap="none" strike="noStrike">
              <a:solidFill>
                <a:srgbClr val="000000"/>
              </a:solidFill>
              <a:latin typeface="Arial"/>
              <a:ea typeface="Arial"/>
              <a:cs typeface="Arial"/>
              <a:sym typeface="Arial"/>
            </a:endParaRPr>
          </a:p>
          <a:p>
            <a:pPr indent="0" lvl="0" marL="0" marR="0" rtl="0" algn="just">
              <a:lnSpc>
                <a:spcPct val="140019"/>
              </a:lnSpc>
              <a:spcBef>
                <a:spcPts val="0"/>
              </a:spcBef>
              <a:spcAft>
                <a:spcPts val="0"/>
              </a:spcAft>
              <a:buNone/>
            </a:pPr>
            <a:r>
              <a:rPr b="1" i="0" lang="en-US" sz="3046" u="none" cap="none" strike="noStrike">
                <a:solidFill>
                  <a:srgbClr val="000000"/>
                </a:solidFill>
                <a:latin typeface="Arial"/>
                <a:ea typeface="Arial"/>
                <a:cs typeface="Arial"/>
                <a:sym typeface="Arial"/>
              </a:rPr>
              <a:t>You will take the first presentation in this course and work on correcting some of the purposeful errors or issues within it as a demonstration for how this particular checker works</a:t>
            </a:r>
            <a:endParaRPr/>
          </a:p>
        </p:txBody>
      </p:sp>
      <p:sp>
        <p:nvSpPr>
          <p:cNvPr id="183" name="Google Shape;183;p11"/>
          <p:cNvSpPr txBox="1"/>
          <p:nvPr/>
        </p:nvSpPr>
        <p:spPr>
          <a:xfrm>
            <a:off x="1813543"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a:t>
            </a:r>
            <a:endParaRPr/>
          </a:p>
        </p:txBody>
      </p:sp>
      <p:sp>
        <p:nvSpPr>
          <p:cNvPr id="184" name="Google Shape;184;p11"/>
          <p:cNvSpPr txBox="1"/>
          <p:nvPr/>
        </p:nvSpPr>
        <p:spPr>
          <a:xfrm>
            <a:off x="10157442" y="7855342"/>
            <a:ext cx="5518317" cy="935355"/>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An image and link of the first presentation in this course “What it means to be a digital A11y”</a:t>
            </a:r>
            <a:endParaRPr/>
          </a:p>
        </p:txBody>
      </p:sp>
      <p:sp>
        <p:nvSpPr>
          <p:cNvPr id="185" name="Google Shape;185;p11"/>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5">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12"/>
          <p:cNvSpPr txBox="1"/>
          <p:nvPr/>
        </p:nvSpPr>
        <p:spPr>
          <a:xfrm>
            <a:off x="209711" y="1796144"/>
            <a:ext cx="17868578" cy="4874261"/>
          </a:xfrm>
          <a:prstGeom prst="rect">
            <a:avLst/>
          </a:prstGeom>
          <a:noFill/>
          <a:ln>
            <a:noFill/>
          </a:ln>
        </p:spPr>
        <p:txBody>
          <a:bodyPr anchorCtr="0" anchor="t" bIns="0" lIns="0" spcFirstLastPara="1" rIns="0" wrap="square" tIns="0">
            <a:spAutoFit/>
          </a:bodyPr>
          <a:lstStyle/>
          <a:p>
            <a:pPr indent="0" lvl="0" marL="0" marR="0" rtl="0" algn="just">
              <a:lnSpc>
                <a:spcPct val="140012"/>
              </a:lnSpc>
              <a:spcBef>
                <a:spcPts val="0"/>
              </a:spcBef>
              <a:spcAft>
                <a:spcPts val="0"/>
              </a:spcAft>
              <a:buNone/>
            </a:pPr>
            <a:r>
              <a:rPr b="1" i="0" lang="en-US" sz="3199" u="none" cap="none" strike="noStrike">
                <a:solidFill>
                  <a:srgbClr val="000000"/>
                </a:solidFill>
                <a:latin typeface="Arial"/>
                <a:ea typeface="Arial"/>
                <a:cs typeface="Arial"/>
                <a:sym typeface="Arial"/>
              </a:rPr>
              <a:t>Because UNC Charlotte utilises Canvas to publish its digital courses, and it is critical for the succes of the goals of this course, please follow along as we enable the built in accessibility checker on the platform. </a:t>
            </a:r>
            <a:endParaRPr/>
          </a:p>
          <a:p>
            <a:pPr indent="0" lvl="0" marL="0" marR="0" rtl="0" algn="just">
              <a:lnSpc>
                <a:spcPct val="140012"/>
              </a:lnSpc>
              <a:spcBef>
                <a:spcPts val="0"/>
              </a:spcBef>
              <a:spcAft>
                <a:spcPts val="0"/>
              </a:spcAft>
              <a:buNone/>
            </a:pPr>
            <a:r>
              <a:t/>
            </a:r>
            <a:endParaRPr b="1" i="0" sz="3199" u="none" cap="none" strike="noStrike">
              <a:solidFill>
                <a:srgbClr val="000000"/>
              </a:solidFill>
              <a:latin typeface="Arial"/>
              <a:ea typeface="Arial"/>
              <a:cs typeface="Arial"/>
              <a:sym typeface="Arial"/>
            </a:endParaRPr>
          </a:p>
          <a:p>
            <a:pPr indent="0" lvl="0" marL="0" marR="0" rtl="0" algn="just">
              <a:lnSpc>
                <a:spcPct val="140012"/>
              </a:lnSpc>
              <a:spcBef>
                <a:spcPts val="0"/>
              </a:spcBef>
              <a:spcAft>
                <a:spcPts val="0"/>
              </a:spcAft>
              <a:buNone/>
            </a:pPr>
            <a:r>
              <a:t/>
            </a:r>
            <a:endParaRPr b="1" i="0" sz="3199" u="none" cap="none" strike="noStrike">
              <a:solidFill>
                <a:srgbClr val="000000"/>
              </a:solidFill>
              <a:latin typeface="Arial"/>
              <a:ea typeface="Arial"/>
              <a:cs typeface="Arial"/>
              <a:sym typeface="Arial"/>
            </a:endParaRPr>
          </a:p>
          <a:p>
            <a:pPr indent="-647692" lvl="1" marL="1295384" marR="0" rtl="0" algn="l">
              <a:lnSpc>
                <a:spcPct val="140006"/>
              </a:lnSpc>
              <a:spcBef>
                <a:spcPts val="0"/>
              </a:spcBef>
              <a:spcAft>
                <a:spcPts val="0"/>
              </a:spcAft>
              <a:buClr>
                <a:srgbClr val="000000"/>
              </a:buClr>
              <a:buSzPts val="5999"/>
              <a:buFont typeface="Arial"/>
              <a:buAutoNum type="arabicPeriod"/>
            </a:pPr>
            <a:r>
              <a:rPr b="1" i="0" lang="en-US" sz="5999" u="none" cap="none" strike="noStrike">
                <a:solidFill>
                  <a:srgbClr val="000000"/>
                </a:solidFill>
                <a:latin typeface="Arial"/>
                <a:ea typeface="Arial"/>
                <a:cs typeface="Arial"/>
                <a:sym typeface="Arial"/>
              </a:rPr>
              <a:t>Go to the homepage of a course you teach or have access to</a:t>
            </a:r>
            <a:endParaRPr/>
          </a:p>
        </p:txBody>
      </p:sp>
      <p:sp>
        <p:nvSpPr>
          <p:cNvPr id="191" name="Google Shape;191;p12"/>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192" name="Google Shape;192;p12"/>
          <p:cNvSpPr/>
          <p:nvPr/>
        </p:nvSpPr>
        <p:spPr>
          <a:xfrm flipH="1">
            <a:off x="12708951" y="7165705"/>
            <a:ext cx="5579049" cy="3482256"/>
          </a:xfrm>
          <a:custGeom>
            <a:rect b="b" l="l" r="r" t="t"/>
            <a:pathLst>
              <a:path extrusionOk="0" h="3482256" w="5579049">
                <a:moveTo>
                  <a:pt x="5579049" y="0"/>
                </a:moveTo>
                <a:lnTo>
                  <a:pt x="0" y="0"/>
                </a:lnTo>
                <a:lnTo>
                  <a:pt x="0" y="3482256"/>
                </a:lnTo>
                <a:lnTo>
                  <a:pt x="5579049" y="3482256"/>
                </a:lnTo>
                <a:lnTo>
                  <a:pt x="5579049" y="0"/>
                </a:lnTo>
                <a:close/>
              </a:path>
            </a:pathLst>
          </a:custGeom>
          <a:blipFill rotWithShape="1">
            <a:blip r:embed="rId3">
              <a:alphaModFix/>
            </a:blip>
            <a:stretch>
              <a:fillRect b="0" l="0" r="0"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p13"/>
          <p:cNvGrpSpPr/>
          <p:nvPr/>
        </p:nvGrpSpPr>
        <p:grpSpPr>
          <a:xfrm>
            <a:off x="-170082" y="9639449"/>
            <a:ext cx="18628163" cy="908706"/>
            <a:chOff x="0" y="-47625"/>
            <a:chExt cx="4906183" cy="239330"/>
          </a:xfrm>
        </p:grpSpPr>
        <p:sp>
          <p:nvSpPr>
            <p:cNvPr id="198" name="Google Shape;198;p13"/>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199" name="Google Shape;199;p13"/>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0" name="Google Shape;200;p13"/>
          <p:cNvSpPr/>
          <p:nvPr/>
        </p:nvSpPr>
        <p:spPr>
          <a:xfrm>
            <a:off x="3230020" y="2301541"/>
            <a:ext cx="12224012" cy="7334407"/>
          </a:xfrm>
          <a:custGeom>
            <a:rect b="b" l="l" r="r" t="t"/>
            <a:pathLst>
              <a:path extrusionOk="0" h="7334407" w="12224012">
                <a:moveTo>
                  <a:pt x="0" y="0"/>
                </a:moveTo>
                <a:lnTo>
                  <a:pt x="12224012" y="0"/>
                </a:lnTo>
                <a:lnTo>
                  <a:pt x="12224012" y="7334408"/>
                </a:lnTo>
                <a:lnTo>
                  <a:pt x="0" y="7334408"/>
                </a:lnTo>
                <a:lnTo>
                  <a:pt x="0" y="0"/>
                </a:lnTo>
                <a:close/>
              </a:path>
            </a:pathLst>
          </a:custGeom>
          <a:blipFill rotWithShape="1">
            <a:blip r:embed="rId3">
              <a:alphaModFix/>
            </a:blip>
            <a:stretch>
              <a:fillRect b="0" l="0" r="0" t="0"/>
            </a:stretch>
          </a:blipFill>
          <a:ln>
            <a:noFill/>
          </a:ln>
        </p:spPr>
      </p:sp>
      <p:sp>
        <p:nvSpPr>
          <p:cNvPr id="201" name="Google Shape;201;p13"/>
          <p:cNvSpPr txBox="1"/>
          <p:nvPr/>
        </p:nvSpPr>
        <p:spPr>
          <a:xfrm>
            <a:off x="1685348" y="-4931"/>
            <a:ext cx="17868600" cy="2302200"/>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b="1" lang="en-US" sz="5999"/>
              <a:t>2. </a:t>
            </a:r>
            <a:r>
              <a:rPr b="1" i="0" lang="en-US" sz="5999" u="none" cap="none" strike="noStrike">
                <a:solidFill>
                  <a:srgbClr val="000000"/>
                </a:solidFill>
                <a:latin typeface="Arial"/>
                <a:ea typeface="Arial"/>
                <a:cs typeface="Arial"/>
                <a:sym typeface="Arial"/>
              </a:rPr>
              <a:t>Click on settings</a:t>
            </a:r>
            <a:endParaRPr/>
          </a:p>
        </p:txBody>
      </p:sp>
      <p:sp>
        <p:nvSpPr>
          <p:cNvPr id="202" name="Google Shape;202;p13"/>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cxnSp>
        <p:nvCxnSpPr>
          <p:cNvPr id="203" name="Google Shape;203;p13"/>
          <p:cNvCxnSpPr/>
          <p:nvPr/>
        </p:nvCxnSpPr>
        <p:spPr>
          <a:xfrm flipH="1">
            <a:off x="6170030" y="3998466"/>
            <a:ext cx="3965311" cy="5140572"/>
          </a:xfrm>
          <a:prstGeom prst="straightConnector1">
            <a:avLst/>
          </a:prstGeom>
          <a:noFill/>
          <a:ln cap="flat" cmpd="sng" w="390525">
            <a:solidFill>
              <a:srgbClr val="000000"/>
            </a:solidFill>
            <a:prstDash val="solid"/>
            <a:round/>
            <a:headEnd len="sm" w="sm" type="none"/>
            <a:tailEnd len="med" w="med" type="triangle"/>
          </a:ln>
        </p:spPr>
      </p:cxnSp>
      <p:sp>
        <p:nvSpPr>
          <p:cNvPr id="204" name="Google Shape;204;p13"/>
          <p:cNvSpPr txBox="1"/>
          <p:nvPr/>
        </p:nvSpPr>
        <p:spPr>
          <a:xfrm>
            <a:off x="10619636" y="1505100"/>
            <a:ext cx="6639664" cy="62103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a sample home page of a Canvas course, with an arrow pointing to settings </a:t>
            </a:r>
            <a:endParaRPr/>
          </a:p>
        </p:txBody>
      </p:sp>
      <p:sp>
        <p:nvSpPr>
          <p:cNvPr id="205" name="Google Shape;205;p13"/>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grpSp>
        <p:nvGrpSpPr>
          <p:cNvPr id="210" name="Google Shape;210;p14"/>
          <p:cNvGrpSpPr/>
          <p:nvPr/>
        </p:nvGrpSpPr>
        <p:grpSpPr>
          <a:xfrm>
            <a:off x="-170082" y="9639449"/>
            <a:ext cx="18628163" cy="908706"/>
            <a:chOff x="0" y="-47625"/>
            <a:chExt cx="4906183" cy="239330"/>
          </a:xfrm>
        </p:grpSpPr>
        <p:sp>
          <p:nvSpPr>
            <p:cNvPr id="211" name="Google Shape;211;p14"/>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12" name="Google Shape;212;p14"/>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3" name="Google Shape;213;p14"/>
          <p:cNvSpPr/>
          <p:nvPr/>
        </p:nvSpPr>
        <p:spPr>
          <a:xfrm>
            <a:off x="3509543" y="2531682"/>
            <a:ext cx="11764087" cy="7058452"/>
          </a:xfrm>
          <a:custGeom>
            <a:rect b="b" l="l" r="r" t="t"/>
            <a:pathLst>
              <a:path extrusionOk="0" h="7058452" w="11764087">
                <a:moveTo>
                  <a:pt x="0" y="0"/>
                </a:moveTo>
                <a:lnTo>
                  <a:pt x="11764087" y="0"/>
                </a:lnTo>
                <a:lnTo>
                  <a:pt x="11764087" y="7058452"/>
                </a:lnTo>
                <a:lnTo>
                  <a:pt x="0" y="7058452"/>
                </a:lnTo>
                <a:lnTo>
                  <a:pt x="0" y="0"/>
                </a:lnTo>
                <a:close/>
              </a:path>
            </a:pathLst>
          </a:custGeom>
          <a:blipFill rotWithShape="1">
            <a:blip r:embed="rId3">
              <a:alphaModFix/>
            </a:blip>
            <a:stretch>
              <a:fillRect b="0" l="0" r="0" t="0"/>
            </a:stretch>
          </a:blipFill>
          <a:ln>
            <a:noFill/>
          </a:ln>
        </p:spPr>
      </p:sp>
      <p:cxnSp>
        <p:nvCxnSpPr>
          <p:cNvPr id="214" name="Google Shape;214;p14"/>
          <p:cNvCxnSpPr/>
          <p:nvPr/>
        </p:nvCxnSpPr>
        <p:spPr>
          <a:xfrm flipH="1">
            <a:off x="10503535" y="3490622"/>
            <a:ext cx="6339642" cy="391911"/>
          </a:xfrm>
          <a:prstGeom prst="straightConnector1">
            <a:avLst/>
          </a:prstGeom>
          <a:noFill/>
          <a:ln cap="flat" cmpd="sng" w="390525">
            <a:solidFill>
              <a:srgbClr val="000000"/>
            </a:solidFill>
            <a:prstDash val="solid"/>
            <a:round/>
            <a:headEnd len="sm" w="sm" type="none"/>
            <a:tailEnd len="med" w="med" type="triangle"/>
          </a:ln>
        </p:spPr>
      </p:cxnSp>
      <p:sp>
        <p:nvSpPr>
          <p:cNvPr id="215" name="Google Shape;215;p14"/>
          <p:cNvSpPr txBox="1"/>
          <p:nvPr/>
        </p:nvSpPr>
        <p:spPr>
          <a:xfrm>
            <a:off x="1028700" y="170480"/>
            <a:ext cx="17868600" cy="2302200"/>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b="1" lang="en-US" sz="5999"/>
              <a:t>3. </a:t>
            </a:r>
            <a:r>
              <a:rPr b="1" i="0" lang="en-US" sz="5999" u="none" cap="none" strike="noStrike">
                <a:solidFill>
                  <a:srgbClr val="000000"/>
                </a:solidFill>
                <a:latin typeface="Arial"/>
                <a:ea typeface="Arial"/>
                <a:cs typeface="Arial"/>
                <a:sym typeface="Arial"/>
              </a:rPr>
              <a:t>Click on “Navigation”</a:t>
            </a:r>
            <a:endParaRPr/>
          </a:p>
        </p:txBody>
      </p:sp>
      <p:sp>
        <p:nvSpPr>
          <p:cNvPr id="216" name="Google Shape;216;p14"/>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217" name="Google Shape;217;p14"/>
          <p:cNvSpPr txBox="1"/>
          <p:nvPr/>
        </p:nvSpPr>
        <p:spPr>
          <a:xfrm>
            <a:off x="10814653" y="1680511"/>
            <a:ext cx="6639664" cy="62103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a settings page of a canvas course with an arrow pointing to navigation</a:t>
            </a:r>
            <a:endParaRPr/>
          </a:p>
        </p:txBody>
      </p:sp>
      <p:sp>
        <p:nvSpPr>
          <p:cNvPr id="218" name="Google Shape;218;p14"/>
          <p:cNvSpPr/>
          <p:nvPr/>
        </p:nvSpPr>
        <p:spPr>
          <a:xfrm flipH="1" rot="10800000">
            <a:off x="0" y="-22517"/>
            <a:ext cx="5579049" cy="3482256"/>
          </a:xfrm>
          <a:custGeom>
            <a:rect b="b" l="l" r="r" t="t"/>
            <a:pathLst>
              <a:path extrusionOk="0" h="3482256" w="5579049">
                <a:moveTo>
                  <a:pt x="0" y="3482256"/>
                </a:moveTo>
                <a:lnTo>
                  <a:pt x="5579049" y="3482256"/>
                </a:lnTo>
                <a:lnTo>
                  <a:pt x="5579049" y="0"/>
                </a:lnTo>
                <a:lnTo>
                  <a:pt x="0" y="0"/>
                </a:lnTo>
                <a:lnTo>
                  <a:pt x="0" y="3482256"/>
                </a:lnTo>
                <a:close/>
              </a:path>
            </a:pathLst>
          </a:custGeom>
          <a:blipFill rotWithShape="1">
            <a:blip r:embed="rId4">
              <a:alphaModFix/>
            </a:blip>
            <a:stretch>
              <a:fillRect b="0" l="0" r="0" t="0"/>
            </a:stretch>
          </a:blip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grpSp>
        <p:nvGrpSpPr>
          <p:cNvPr id="223" name="Google Shape;223;p15"/>
          <p:cNvGrpSpPr/>
          <p:nvPr/>
        </p:nvGrpSpPr>
        <p:grpSpPr>
          <a:xfrm>
            <a:off x="-170082" y="9639449"/>
            <a:ext cx="18628163" cy="908706"/>
            <a:chOff x="0" y="-47625"/>
            <a:chExt cx="4906183" cy="239330"/>
          </a:xfrm>
        </p:grpSpPr>
        <p:sp>
          <p:nvSpPr>
            <p:cNvPr id="224" name="Google Shape;224;p15"/>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25" name="Google Shape;225;p15"/>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6" name="Google Shape;226;p15"/>
          <p:cNvSpPr/>
          <p:nvPr/>
        </p:nvSpPr>
        <p:spPr>
          <a:xfrm>
            <a:off x="3655600" y="4582808"/>
            <a:ext cx="9506976" cy="5704186"/>
          </a:xfrm>
          <a:custGeom>
            <a:rect b="b" l="l" r="r" t="t"/>
            <a:pathLst>
              <a:path extrusionOk="0" h="5704186" w="9506976">
                <a:moveTo>
                  <a:pt x="0" y="0"/>
                </a:moveTo>
                <a:lnTo>
                  <a:pt x="9506976" y="0"/>
                </a:lnTo>
                <a:lnTo>
                  <a:pt x="9506976" y="5704186"/>
                </a:lnTo>
                <a:lnTo>
                  <a:pt x="0" y="5704186"/>
                </a:lnTo>
                <a:lnTo>
                  <a:pt x="0" y="0"/>
                </a:lnTo>
                <a:close/>
              </a:path>
            </a:pathLst>
          </a:custGeom>
          <a:blipFill rotWithShape="1">
            <a:blip r:embed="rId3">
              <a:alphaModFix/>
            </a:blip>
            <a:stretch>
              <a:fillRect b="0" l="0" r="0" t="0"/>
            </a:stretch>
          </a:blipFill>
          <a:ln>
            <a:noFill/>
          </a:ln>
        </p:spPr>
      </p:sp>
      <p:cxnSp>
        <p:nvCxnSpPr>
          <p:cNvPr id="227" name="Google Shape;227;p15"/>
          <p:cNvCxnSpPr/>
          <p:nvPr/>
        </p:nvCxnSpPr>
        <p:spPr>
          <a:xfrm flipH="1">
            <a:off x="9679163" y="8585573"/>
            <a:ext cx="6339600" cy="391800"/>
          </a:xfrm>
          <a:prstGeom prst="straightConnector1">
            <a:avLst/>
          </a:prstGeom>
          <a:noFill/>
          <a:ln cap="flat" cmpd="sng" w="390525">
            <a:solidFill>
              <a:srgbClr val="000000"/>
            </a:solidFill>
            <a:prstDash val="solid"/>
            <a:round/>
            <a:headEnd len="sm" w="sm" type="none"/>
            <a:tailEnd len="med" w="med" type="triangle"/>
          </a:ln>
        </p:spPr>
      </p:cxnSp>
      <p:sp>
        <p:nvSpPr>
          <p:cNvPr id="228" name="Google Shape;228;p15"/>
          <p:cNvSpPr txBox="1"/>
          <p:nvPr/>
        </p:nvSpPr>
        <p:spPr>
          <a:xfrm>
            <a:off x="744832" y="456072"/>
            <a:ext cx="17868600" cy="3594900"/>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b="1" lang="en-US" sz="5999"/>
              <a:t>4. </a:t>
            </a:r>
            <a:r>
              <a:rPr b="1" i="0" lang="en-US" sz="5999" u="none" cap="none" strike="noStrike">
                <a:solidFill>
                  <a:srgbClr val="000000"/>
                </a:solidFill>
                <a:latin typeface="Arial"/>
                <a:ea typeface="Arial"/>
                <a:cs typeface="Arial"/>
                <a:sym typeface="Arial"/>
              </a:rPr>
              <a:t>Scroll down (or Ctrl F) until you find “Accessibility checker”</a:t>
            </a:r>
            <a:endParaRPr/>
          </a:p>
        </p:txBody>
      </p:sp>
      <p:sp>
        <p:nvSpPr>
          <p:cNvPr id="229" name="Google Shape;229;p15"/>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230" name="Google Shape;230;p15"/>
          <p:cNvSpPr txBox="1"/>
          <p:nvPr/>
        </p:nvSpPr>
        <p:spPr>
          <a:xfrm>
            <a:off x="13162576" y="5278257"/>
            <a:ext cx="4779283" cy="674427"/>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1295" u="none" cap="none" strike="noStrike">
                <a:solidFill>
                  <a:srgbClr val="000000"/>
                </a:solidFill>
                <a:latin typeface="Arial"/>
                <a:ea typeface="Arial"/>
                <a:cs typeface="Arial"/>
                <a:sym typeface="Arial"/>
              </a:rPr>
              <a:t>An image of a navigation page of a sample canvas course with an arrow pointing to “accessibility checker”</a:t>
            </a:r>
            <a:endParaRPr/>
          </a:p>
        </p:txBody>
      </p:sp>
      <p:sp>
        <p:nvSpPr>
          <p:cNvPr id="231" name="Google Shape;231;p15"/>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grpSp>
        <p:nvGrpSpPr>
          <p:cNvPr id="236" name="Google Shape;236;p16"/>
          <p:cNvGrpSpPr/>
          <p:nvPr/>
        </p:nvGrpSpPr>
        <p:grpSpPr>
          <a:xfrm>
            <a:off x="-170082" y="9639449"/>
            <a:ext cx="18628163" cy="908706"/>
            <a:chOff x="0" y="-47625"/>
            <a:chExt cx="4906183" cy="239330"/>
          </a:xfrm>
        </p:grpSpPr>
        <p:sp>
          <p:nvSpPr>
            <p:cNvPr id="237" name="Google Shape;237;p16"/>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38" name="Google Shape;238;p16"/>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9" name="Google Shape;239;p16"/>
          <p:cNvSpPr/>
          <p:nvPr/>
        </p:nvSpPr>
        <p:spPr>
          <a:xfrm>
            <a:off x="5175420" y="2609153"/>
            <a:ext cx="11408661" cy="6845196"/>
          </a:xfrm>
          <a:custGeom>
            <a:rect b="b" l="l" r="r" t="t"/>
            <a:pathLst>
              <a:path extrusionOk="0" h="6845196" w="11408661">
                <a:moveTo>
                  <a:pt x="0" y="0"/>
                </a:moveTo>
                <a:lnTo>
                  <a:pt x="11408660" y="0"/>
                </a:lnTo>
                <a:lnTo>
                  <a:pt x="11408660" y="6845196"/>
                </a:lnTo>
                <a:lnTo>
                  <a:pt x="0" y="6845196"/>
                </a:lnTo>
                <a:lnTo>
                  <a:pt x="0" y="0"/>
                </a:lnTo>
                <a:close/>
              </a:path>
            </a:pathLst>
          </a:custGeom>
          <a:blipFill rotWithShape="1">
            <a:blip r:embed="rId3">
              <a:alphaModFix/>
            </a:blip>
            <a:stretch>
              <a:fillRect b="0" l="0" r="0" t="0"/>
            </a:stretch>
          </a:blipFill>
          <a:ln>
            <a:noFill/>
          </a:ln>
        </p:spPr>
      </p:sp>
      <p:cxnSp>
        <p:nvCxnSpPr>
          <p:cNvPr id="240" name="Google Shape;240;p16"/>
          <p:cNvCxnSpPr/>
          <p:nvPr/>
        </p:nvCxnSpPr>
        <p:spPr>
          <a:xfrm flipH="1">
            <a:off x="12957959" y="3358816"/>
            <a:ext cx="3456018" cy="4867118"/>
          </a:xfrm>
          <a:prstGeom prst="straightConnector1">
            <a:avLst/>
          </a:prstGeom>
          <a:noFill/>
          <a:ln cap="flat" cmpd="sng" w="390525">
            <a:solidFill>
              <a:srgbClr val="000000"/>
            </a:solidFill>
            <a:prstDash val="solid"/>
            <a:round/>
            <a:headEnd len="sm" w="sm" type="none"/>
            <a:tailEnd len="med" w="med" type="triangle"/>
          </a:ln>
        </p:spPr>
      </p:cxnSp>
      <p:sp>
        <p:nvSpPr>
          <p:cNvPr id="241" name="Google Shape;241;p16"/>
          <p:cNvSpPr txBox="1"/>
          <p:nvPr/>
        </p:nvSpPr>
        <p:spPr>
          <a:xfrm>
            <a:off x="589504" y="170480"/>
            <a:ext cx="17868600" cy="3594900"/>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b="1" lang="en-US" sz="5999"/>
              <a:t>5. </a:t>
            </a:r>
            <a:r>
              <a:rPr b="1" i="0" lang="en-US" sz="5999" u="none" cap="none" strike="noStrike">
                <a:solidFill>
                  <a:srgbClr val="000000"/>
                </a:solidFill>
                <a:latin typeface="Arial"/>
                <a:ea typeface="Arial"/>
                <a:cs typeface="Arial"/>
                <a:sym typeface="Arial"/>
              </a:rPr>
              <a:t>Click on the 3 dots to the right and click “enable”</a:t>
            </a:r>
            <a:endParaRPr/>
          </a:p>
        </p:txBody>
      </p:sp>
      <p:sp>
        <p:nvSpPr>
          <p:cNvPr id="242" name="Google Shape;242;p16"/>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243" name="Google Shape;243;p16"/>
          <p:cNvSpPr txBox="1"/>
          <p:nvPr/>
        </p:nvSpPr>
        <p:spPr>
          <a:xfrm>
            <a:off x="0" y="4522470"/>
            <a:ext cx="5175420" cy="935355"/>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having clicked “accessibility checker” with an arrow pointing to “enable”</a:t>
            </a:r>
            <a:endParaRPr/>
          </a:p>
        </p:txBody>
      </p:sp>
      <p:sp>
        <p:nvSpPr>
          <p:cNvPr id="244" name="Google Shape;244;p16"/>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grpSp>
        <p:nvGrpSpPr>
          <p:cNvPr id="249" name="Google Shape;249;p17"/>
          <p:cNvGrpSpPr/>
          <p:nvPr/>
        </p:nvGrpSpPr>
        <p:grpSpPr>
          <a:xfrm>
            <a:off x="-170082" y="9639449"/>
            <a:ext cx="18628163" cy="908706"/>
            <a:chOff x="0" y="-47625"/>
            <a:chExt cx="4906183" cy="239330"/>
          </a:xfrm>
        </p:grpSpPr>
        <p:sp>
          <p:nvSpPr>
            <p:cNvPr id="250" name="Google Shape;250;p17"/>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51" name="Google Shape;251;p17"/>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2" name="Google Shape;252;p17"/>
          <p:cNvSpPr/>
          <p:nvPr/>
        </p:nvSpPr>
        <p:spPr>
          <a:xfrm>
            <a:off x="2744337" y="3525459"/>
            <a:ext cx="10213622" cy="6128173"/>
          </a:xfrm>
          <a:custGeom>
            <a:rect b="b" l="l" r="r" t="t"/>
            <a:pathLst>
              <a:path extrusionOk="0" h="6128173" w="10213622">
                <a:moveTo>
                  <a:pt x="0" y="0"/>
                </a:moveTo>
                <a:lnTo>
                  <a:pt x="10213622" y="0"/>
                </a:lnTo>
                <a:lnTo>
                  <a:pt x="10213622" y="6128173"/>
                </a:lnTo>
                <a:lnTo>
                  <a:pt x="0" y="6128173"/>
                </a:lnTo>
                <a:lnTo>
                  <a:pt x="0" y="0"/>
                </a:lnTo>
                <a:close/>
              </a:path>
            </a:pathLst>
          </a:custGeom>
          <a:blipFill rotWithShape="1">
            <a:blip r:embed="rId3">
              <a:alphaModFix/>
            </a:blip>
            <a:stretch>
              <a:fillRect b="0" l="0" r="0" t="0"/>
            </a:stretch>
          </a:blipFill>
          <a:ln>
            <a:noFill/>
          </a:ln>
        </p:spPr>
      </p:sp>
      <p:cxnSp>
        <p:nvCxnSpPr>
          <p:cNvPr id="253" name="Google Shape;253;p17"/>
          <p:cNvCxnSpPr/>
          <p:nvPr/>
        </p:nvCxnSpPr>
        <p:spPr>
          <a:xfrm flipH="1">
            <a:off x="6276765" y="4232885"/>
            <a:ext cx="5318475" cy="4790219"/>
          </a:xfrm>
          <a:prstGeom prst="straightConnector1">
            <a:avLst/>
          </a:prstGeom>
          <a:noFill/>
          <a:ln cap="flat" cmpd="sng" w="390525">
            <a:solidFill>
              <a:srgbClr val="000000"/>
            </a:solidFill>
            <a:prstDash val="solid"/>
            <a:round/>
            <a:headEnd len="sm" w="sm" type="none"/>
            <a:tailEnd len="med" w="med" type="triangle"/>
          </a:ln>
        </p:spPr>
      </p:cxnSp>
      <p:sp>
        <p:nvSpPr>
          <p:cNvPr id="254" name="Google Shape;254;p17"/>
          <p:cNvSpPr txBox="1"/>
          <p:nvPr/>
        </p:nvSpPr>
        <p:spPr>
          <a:xfrm>
            <a:off x="38909" y="617220"/>
            <a:ext cx="17868600" cy="2905500"/>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b="1" lang="en-US" sz="5999"/>
              <a:t>6. </a:t>
            </a:r>
            <a:r>
              <a:rPr b="1" i="0" lang="en-US" sz="5999" u="none" cap="none" strike="noStrike">
                <a:solidFill>
                  <a:srgbClr val="000000"/>
                </a:solidFill>
                <a:latin typeface="Arial"/>
                <a:ea typeface="Arial"/>
                <a:cs typeface="Arial"/>
                <a:sym typeface="Arial"/>
              </a:rPr>
              <a:t>Click “Save” </a:t>
            </a:r>
            <a:endParaRPr/>
          </a:p>
        </p:txBody>
      </p:sp>
      <p:sp>
        <p:nvSpPr>
          <p:cNvPr id="255" name="Google Shape;255;p17"/>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256" name="Google Shape;256;p17"/>
          <p:cNvSpPr txBox="1"/>
          <p:nvPr/>
        </p:nvSpPr>
        <p:spPr>
          <a:xfrm>
            <a:off x="12957959" y="4304356"/>
            <a:ext cx="5500122" cy="511459"/>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a navigation page on a sample canvas course with an arrow pointing to “save”</a:t>
            </a:r>
            <a:endParaRPr/>
          </a:p>
        </p:txBody>
      </p:sp>
      <p:sp>
        <p:nvSpPr>
          <p:cNvPr id="257" name="Google Shape;257;p17"/>
          <p:cNvSpPr/>
          <p:nvPr/>
        </p:nvSpPr>
        <p:spPr>
          <a:xfrm flipH="1" rot="10800000">
            <a:off x="0" y="57817"/>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pSp>
        <p:nvGrpSpPr>
          <p:cNvPr id="262" name="Google Shape;262;p18"/>
          <p:cNvGrpSpPr/>
          <p:nvPr/>
        </p:nvGrpSpPr>
        <p:grpSpPr>
          <a:xfrm>
            <a:off x="-170082" y="9639449"/>
            <a:ext cx="18628163" cy="908706"/>
            <a:chOff x="0" y="-47625"/>
            <a:chExt cx="4906183" cy="239330"/>
          </a:xfrm>
        </p:grpSpPr>
        <p:sp>
          <p:nvSpPr>
            <p:cNvPr id="263" name="Google Shape;263;p18"/>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64" name="Google Shape;264;p18"/>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5" name="Google Shape;265;p18"/>
          <p:cNvSpPr/>
          <p:nvPr/>
        </p:nvSpPr>
        <p:spPr>
          <a:xfrm>
            <a:off x="2000994" y="3986826"/>
            <a:ext cx="13584739" cy="5974374"/>
          </a:xfrm>
          <a:custGeom>
            <a:rect b="b" l="l" r="r" t="t"/>
            <a:pathLst>
              <a:path extrusionOk="0" h="5974374" w="13584739">
                <a:moveTo>
                  <a:pt x="0" y="0"/>
                </a:moveTo>
                <a:lnTo>
                  <a:pt x="13584740" y="0"/>
                </a:lnTo>
                <a:lnTo>
                  <a:pt x="13584740" y="5974374"/>
                </a:lnTo>
                <a:lnTo>
                  <a:pt x="0" y="5974374"/>
                </a:lnTo>
                <a:lnTo>
                  <a:pt x="0" y="0"/>
                </a:lnTo>
                <a:close/>
              </a:path>
            </a:pathLst>
          </a:custGeom>
          <a:blipFill rotWithShape="1">
            <a:blip r:embed="rId3">
              <a:alphaModFix/>
            </a:blip>
            <a:stretch>
              <a:fillRect b="-22237" l="0" r="0" t="-14193"/>
            </a:stretch>
          </a:blipFill>
          <a:ln>
            <a:noFill/>
          </a:ln>
        </p:spPr>
      </p:sp>
      <p:sp>
        <p:nvSpPr>
          <p:cNvPr id="266" name="Google Shape;266;p18"/>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CANVAS</a:t>
            </a:r>
            <a:endParaRPr/>
          </a:p>
        </p:txBody>
      </p:sp>
      <p:sp>
        <p:nvSpPr>
          <p:cNvPr id="267" name="Google Shape;267;p18"/>
          <p:cNvSpPr txBox="1"/>
          <p:nvPr/>
        </p:nvSpPr>
        <p:spPr>
          <a:xfrm>
            <a:off x="0" y="-259022"/>
            <a:ext cx="17868578" cy="3683636"/>
          </a:xfrm>
          <a:prstGeom prst="rect">
            <a:avLst/>
          </a:prstGeom>
          <a:noFill/>
          <a:ln>
            <a:noFill/>
          </a:ln>
        </p:spPr>
        <p:txBody>
          <a:bodyPr anchorCtr="0" anchor="t" bIns="0" lIns="0" spcFirstLastPara="1" rIns="0" wrap="square" tIns="0">
            <a:spAutoFit/>
          </a:bodyPr>
          <a:lstStyle/>
          <a:p>
            <a:pPr indent="0" lvl="0" marL="0" marR="0" rtl="0" algn="just">
              <a:lnSpc>
                <a:spcPct val="248833"/>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b="1" i="0" lang="en-US" sz="5999" u="none" cap="none" strike="noStrike">
                <a:solidFill>
                  <a:srgbClr val="000000"/>
                </a:solidFill>
                <a:latin typeface="Arial"/>
                <a:ea typeface="Arial"/>
                <a:cs typeface="Arial"/>
                <a:sym typeface="Arial"/>
              </a:rPr>
              <a:t>You’re done! It will scan your course and work similarly to other checkers seen so far</a:t>
            </a:r>
            <a:endParaRPr/>
          </a:p>
        </p:txBody>
      </p:sp>
      <p:sp>
        <p:nvSpPr>
          <p:cNvPr id="268" name="Google Shape;268;p18"/>
          <p:cNvSpPr txBox="1"/>
          <p:nvPr/>
        </p:nvSpPr>
        <p:spPr>
          <a:xfrm>
            <a:off x="15726659" y="3826851"/>
            <a:ext cx="2462828" cy="1397377"/>
          </a:xfrm>
          <a:prstGeom prst="rect">
            <a:avLst/>
          </a:prstGeom>
          <a:noFill/>
          <a:ln>
            <a:noFill/>
          </a:ln>
        </p:spPr>
        <p:txBody>
          <a:bodyPr anchorCtr="0" anchor="t" bIns="0" lIns="0" spcFirstLastPara="1" rIns="0" wrap="square" tIns="0">
            <a:spAutoFit/>
          </a:bodyPr>
          <a:lstStyle/>
          <a:p>
            <a:pPr indent="0" lvl="0" marL="0" marR="0" rtl="0" algn="ctr">
              <a:lnSpc>
                <a:spcPct val="140061"/>
              </a:lnSpc>
              <a:spcBef>
                <a:spcPts val="0"/>
              </a:spcBef>
              <a:spcAft>
                <a:spcPts val="0"/>
              </a:spcAft>
              <a:buNone/>
            </a:pPr>
            <a:r>
              <a:rPr b="0" i="0" lang="en-US" sz="1625" u="none" cap="none" strike="noStrike">
                <a:solidFill>
                  <a:srgbClr val="000000"/>
                </a:solidFill>
                <a:latin typeface="Arial"/>
                <a:ea typeface="Arial"/>
                <a:cs typeface="Arial"/>
                <a:sym typeface="Arial"/>
              </a:rPr>
              <a:t>Image of a report generated by the accessibility checker on the given Canvas course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grpSp>
        <p:nvGrpSpPr>
          <p:cNvPr id="273" name="Google Shape;273;p19"/>
          <p:cNvGrpSpPr/>
          <p:nvPr/>
        </p:nvGrpSpPr>
        <p:grpSpPr>
          <a:xfrm>
            <a:off x="-170082" y="9639449"/>
            <a:ext cx="18628163" cy="908706"/>
            <a:chOff x="0" y="-47625"/>
            <a:chExt cx="4906183" cy="239330"/>
          </a:xfrm>
        </p:grpSpPr>
        <p:sp>
          <p:nvSpPr>
            <p:cNvPr id="274" name="Google Shape;274;p19"/>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75" name="Google Shape;275;p19"/>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6" name="Google Shape;276;p19"/>
          <p:cNvSpPr/>
          <p:nvPr/>
        </p:nvSpPr>
        <p:spPr>
          <a:xfrm>
            <a:off x="7971478" y="3763809"/>
            <a:ext cx="9899132" cy="2759383"/>
          </a:xfrm>
          <a:custGeom>
            <a:rect b="b" l="l" r="r" t="t"/>
            <a:pathLst>
              <a:path extrusionOk="0" h="2759383" w="9899132">
                <a:moveTo>
                  <a:pt x="0" y="0"/>
                </a:moveTo>
                <a:lnTo>
                  <a:pt x="9899132" y="0"/>
                </a:lnTo>
                <a:lnTo>
                  <a:pt x="9899132" y="2759382"/>
                </a:lnTo>
                <a:lnTo>
                  <a:pt x="0" y="2759382"/>
                </a:lnTo>
                <a:lnTo>
                  <a:pt x="0" y="0"/>
                </a:lnTo>
                <a:close/>
              </a:path>
            </a:pathLst>
          </a:custGeom>
          <a:blipFill rotWithShape="1">
            <a:blip r:embed="rId3">
              <a:alphaModFix/>
            </a:blip>
            <a:stretch>
              <a:fillRect b="0" l="0" r="0" t="0"/>
            </a:stretch>
          </a:blipFill>
          <a:ln>
            <a:noFill/>
          </a:ln>
        </p:spPr>
      </p:sp>
      <p:sp>
        <p:nvSpPr>
          <p:cNvPr id="277" name="Google Shape;277;p19"/>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GOOGLE WORKSPACE</a:t>
            </a:r>
            <a:endParaRPr/>
          </a:p>
        </p:txBody>
      </p:sp>
      <p:sp>
        <p:nvSpPr>
          <p:cNvPr id="278" name="Google Shape;278;p19"/>
          <p:cNvSpPr txBox="1"/>
          <p:nvPr/>
        </p:nvSpPr>
        <p:spPr>
          <a:xfrm>
            <a:off x="0" y="1253489"/>
            <a:ext cx="7971478" cy="7362827"/>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b="1" i="0" lang="en-US" sz="5999" u="none" cap="none" strike="noStrike">
                <a:solidFill>
                  <a:srgbClr val="000000"/>
                </a:solidFill>
                <a:latin typeface="Arial"/>
                <a:ea typeface="Arial"/>
                <a:cs typeface="Arial"/>
                <a:sym typeface="Arial"/>
              </a:rPr>
              <a:t>UNC Charlotte officially utilizes google workspace so we will also walk through the install of Grackle Docs</a:t>
            </a:r>
            <a:endParaRPr/>
          </a:p>
        </p:txBody>
      </p:sp>
      <p:sp>
        <p:nvSpPr>
          <p:cNvPr id="279" name="Google Shape;279;p19"/>
          <p:cNvSpPr txBox="1"/>
          <p:nvPr/>
        </p:nvSpPr>
        <p:spPr>
          <a:xfrm>
            <a:off x="10471496" y="6644557"/>
            <a:ext cx="5500122" cy="511459"/>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navigation bar on top of a google doc, with the extensions tab opened</a:t>
            </a:r>
            <a:endParaRPr/>
          </a:p>
        </p:txBody>
      </p:sp>
      <p:sp>
        <p:nvSpPr>
          <p:cNvPr id="280" name="Google Shape;280;p19"/>
          <p:cNvSpPr/>
          <p:nvPr/>
        </p:nvSpPr>
        <p:spPr>
          <a:xfrm flipH="1">
            <a:off x="12708951" y="6804744"/>
            <a:ext cx="5579049" cy="3482256"/>
          </a:xfrm>
          <a:custGeom>
            <a:rect b="b" l="l" r="r" t="t"/>
            <a:pathLst>
              <a:path extrusionOk="0" h="3482256" w="5579049">
                <a:moveTo>
                  <a:pt x="5579049" y="0"/>
                </a:moveTo>
                <a:lnTo>
                  <a:pt x="0" y="0"/>
                </a:lnTo>
                <a:lnTo>
                  <a:pt x="0" y="3482256"/>
                </a:lnTo>
                <a:lnTo>
                  <a:pt x="5579049" y="3482256"/>
                </a:lnTo>
                <a:lnTo>
                  <a:pt x="5579049" y="0"/>
                </a:lnTo>
                <a:close/>
              </a:path>
            </a:pathLst>
          </a:custGeom>
          <a:blipFill rotWithShape="1">
            <a:blip r:embed="rId4">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9237568" y="1613750"/>
            <a:ext cx="9259747" cy="8229600"/>
          </a:xfrm>
          <a:custGeom>
            <a:rect b="b" l="l" r="r" t="t"/>
            <a:pathLst>
              <a:path extrusionOk="0" h="8229600" w="9259747">
                <a:moveTo>
                  <a:pt x="0" y="0"/>
                </a:moveTo>
                <a:lnTo>
                  <a:pt x="9259747" y="0"/>
                </a:lnTo>
                <a:lnTo>
                  <a:pt x="9259747" y="8229600"/>
                </a:lnTo>
                <a:lnTo>
                  <a:pt x="0" y="8229600"/>
                </a:lnTo>
                <a:lnTo>
                  <a:pt x="0" y="0"/>
                </a:lnTo>
                <a:close/>
              </a:path>
            </a:pathLst>
          </a:custGeom>
          <a:blipFill rotWithShape="1">
            <a:blip r:embed="rId3">
              <a:alphaModFix/>
            </a:blip>
            <a:stretch>
              <a:fillRect b="0" l="0" r="0" t="0"/>
            </a:stretch>
          </a:blipFill>
          <a:ln>
            <a:noFill/>
          </a:ln>
        </p:spPr>
      </p:sp>
      <p:sp>
        <p:nvSpPr>
          <p:cNvPr id="96" name="Google Shape;96;p2"/>
          <p:cNvSpPr txBox="1"/>
          <p:nvPr/>
        </p:nvSpPr>
        <p:spPr>
          <a:xfrm>
            <a:off x="3512477" y="-9525"/>
            <a:ext cx="14775523" cy="1371600"/>
          </a:xfrm>
          <a:prstGeom prst="rect">
            <a:avLst/>
          </a:prstGeom>
          <a:noFill/>
          <a:ln>
            <a:noFill/>
          </a:ln>
        </p:spPr>
        <p:txBody>
          <a:bodyPr anchorCtr="0" anchor="t" bIns="0" lIns="0" spcFirstLastPara="1" rIns="0" wrap="square" tIns="0">
            <a:spAutoFit/>
          </a:bodyPr>
          <a:lstStyle/>
          <a:p>
            <a:pPr indent="0" lvl="0" marL="0" marR="0" rtl="0" algn="r">
              <a:lnSpc>
                <a:spcPct val="120002"/>
              </a:lnSpc>
              <a:spcBef>
                <a:spcPts val="0"/>
              </a:spcBef>
              <a:spcAft>
                <a:spcPts val="0"/>
              </a:spcAft>
              <a:buNone/>
            </a:pPr>
            <a:r>
              <a:rPr b="1" i="0" lang="en-US" sz="8999" u="none" cap="none" strike="noStrike">
                <a:solidFill>
                  <a:srgbClr val="000000"/>
                </a:solidFill>
                <a:latin typeface="Barlow Semi Condensed Black"/>
                <a:ea typeface="Barlow Semi Condensed Black"/>
                <a:cs typeface="Barlow Semi Condensed Black"/>
                <a:sym typeface="Barlow Semi Condensed Black"/>
              </a:rPr>
              <a:t>ASSISTIVE TECHNOLOGIES</a:t>
            </a:r>
            <a:endParaRPr/>
          </a:p>
        </p:txBody>
      </p:sp>
      <p:sp>
        <p:nvSpPr>
          <p:cNvPr id="97" name="Google Shape;97;p2"/>
          <p:cNvSpPr txBox="1"/>
          <p:nvPr/>
        </p:nvSpPr>
        <p:spPr>
          <a:xfrm>
            <a:off x="0" y="2326446"/>
            <a:ext cx="9237568" cy="6829426"/>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4874" u="none" cap="none" strike="noStrike">
                <a:solidFill>
                  <a:srgbClr val="000000"/>
                </a:solidFill>
                <a:latin typeface="Arial"/>
                <a:ea typeface="Arial"/>
                <a:cs typeface="Arial"/>
                <a:sym typeface="Arial"/>
              </a:rPr>
              <a:t>These are programs that are designed to help online content more accessible to all! They will:</a:t>
            </a:r>
            <a:endParaRPr/>
          </a:p>
          <a:p>
            <a:pPr indent="-526253" lvl="1" marL="1052506" marR="0" rtl="0" algn="l">
              <a:lnSpc>
                <a:spcPct val="140008"/>
              </a:lnSpc>
              <a:spcBef>
                <a:spcPts val="0"/>
              </a:spcBef>
              <a:spcAft>
                <a:spcPts val="0"/>
              </a:spcAft>
              <a:buClr>
                <a:srgbClr val="000000"/>
              </a:buClr>
              <a:buSzPts val="4874"/>
              <a:buFont typeface="Arial"/>
              <a:buChar char="•"/>
            </a:pPr>
            <a:r>
              <a:rPr b="1" i="0" lang="en-US" sz="4874" u="none" cap="none" strike="noStrike">
                <a:solidFill>
                  <a:srgbClr val="000000"/>
                </a:solidFill>
                <a:latin typeface="Arial"/>
                <a:ea typeface="Arial"/>
                <a:cs typeface="Arial"/>
                <a:sym typeface="Arial"/>
              </a:rPr>
              <a:t>Spot errors</a:t>
            </a:r>
            <a:endParaRPr/>
          </a:p>
          <a:p>
            <a:pPr indent="-526253" lvl="1" marL="1052506" marR="0" rtl="0" algn="l">
              <a:lnSpc>
                <a:spcPct val="140008"/>
              </a:lnSpc>
              <a:spcBef>
                <a:spcPts val="0"/>
              </a:spcBef>
              <a:spcAft>
                <a:spcPts val="0"/>
              </a:spcAft>
              <a:buClr>
                <a:srgbClr val="000000"/>
              </a:buClr>
              <a:buSzPts val="4874"/>
              <a:buFont typeface="Arial"/>
              <a:buChar char="•"/>
            </a:pPr>
            <a:r>
              <a:rPr b="1" i="0" lang="en-US" sz="4874" u="none" cap="none" strike="noStrike">
                <a:solidFill>
                  <a:srgbClr val="000000"/>
                </a:solidFill>
                <a:latin typeface="Arial"/>
                <a:ea typeface="Arial"/>
                <a:cs typeface="Arial"/>
                <a:sym typeface="Arial"/>
              </a:rPr>
              <a:t>reduce workload</a:t>
            </a:r>
            <a:endParaRPr/>
          </a:p>
          <a:p>
            <a:pPr indent="-526253" lvl="1" marL="1052506" marR="0" rtl="0" algn="l">
              <a:lnSpc>
                <a:spcPct val="140008"/>
              </a:lnSpc>
              <a:spcBef>
                <a:spcPts val="0"/>
              </a:spcBef>
              <a:spcAft>
                <a:spcPts val="0"/>
              </a:spcAft>
              <a:buClr>
                <a:srgbClr val="000000"/>
              </a:buClr>
              <a:buSzPts val="4874"/>
              <a:buFont typeface="Arial"/>
              <a:buChar char="•"/>
            </a:pPr>
            <a:r>
              <a:rPr b="1" i="0" lang="en-US" sz="4874" u="none" cap="none" strike="noStrike">
                <a:solidFill>
                  <a:srgbClr val="000000"/>
                </a:solidFill>
                <a:latin typeface="Arial"/>
                <a:ea typeface="Arial"/>
                <a:cs typeface="Arial"/>
                <a:sym typeface="Arial"/>
              </a:rPr>
              <a:t>save time!</a:t>
            </a:r>
            <a:endParaRPr/>
          </a:p>
          <a:p>
            <a:pPr indent="0" lvl="0" marL="0" marR="0" rtl="0" algn="ctr">
              <a:lnSpc>
                <a:spcPct val="140008"/>
              </a:lnSpc>
              <a:spcBef>
                <a:spcPts val="0"/>
              </a:spcBef>
              <a:spcAft>
                <a:spcPts val="0"/>
              </a:spcAft>
              <a:buNone/>
            </a:pPr>
            <a:r>
              <a:t/>
            </a:r>
            <a:endParaRPr b="1" i="0" sz="4874" u="none" cap="none" strike="noStrike">
              <a:solidFill>
                <a:srgbClr val="000000"/>
              </a:solidFill>
              <a:latin typeface="Arial"/>
              <a:ea typeface="Arial"/>
              <a:cs typeface="Arial"/>
              <a:sym typeface="Arial"/>
            </a:endParaRPr>
          </a:p>
        </p:txBody>
      </p:sp>
      <p:sp>
        <p:nvSpPr>
          <p:cNvPr id="98" name="Google Shape;98;p2"/>
          <p:cNvSpPr txBox="1"/>
          <p:nvPr/>
        </p:nvSpPr>
        <p:spPr>
          <a:xfrm>
            <a:off x="8322282" y="8928735"/>
            <a:ext cx="2909968" cy="62103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a toolbox full of tools</a:t>
            </a:r>
            <a:endParaRPr/>
          </a:p>
        </p:txBody>
      </p:sp>
      <p:sp>
        <p:nvSpPr>
          <p:cNvPr id="99" name="Google Shape;99;p2"/>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grpSp>
        <p:nvGrpSpPr>
          <p:cNvPr id="285" name="Google Shape;285;p20"/>
          <p:cNvGrpSpPr/>
          <p:nvPr/>
        </p:nvGrpSpPr>
        <p:grpSpPr>
          <a:xfrm>
            <a:off x="-170082" y="9639449"/>
            <a:ext cx="18628163" cy="908706"/>
            <a:chOff x="0" y="-47625"/>
            <a:chExt cx="4906183" cy="239330"/>
          </a:xfrm>
        </p:grpSpPr>
        <p:sp>
          <p:nvSpPr>
            <p:cNvPr id="286" name="Google Shape;286;p20"/>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87" name="Google Shape;287;p20"/>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8" name="Google Shape;288;p20"/>
          <p:cNvSpPr/>
          <p:nvPr/>
        </p:nvSpPr>
        <p:spPr>
          <a:xfrm>
            <a:off x="7971478" y="3057162"/>
            <a:ext cx="9899132" cy="2759383"/>
          </a:xfrm>
          <a:custGeom>
            <a:rect b="b" l="l" r="r" t="t"/>
            <a:pathLst>
              <a:path extrusionOk="0" h="2759383" w="9899132">
                <a:moveTo>
                  <a:pt x="0" y="0"/>
                </a:moveTo>
                <a:lnTo>
                  <a:pt x="9899132" y="0"/>
                </a:lnTo>
                <a:lnTo>
                  <a:pt x="9899132" y="2759383"/>
                </a:lnTo>
                <a:lnTo>
                  <a:pt x="0" y="2759383"/>
                </a:lnTo>
                <a:lnTo>
                  <a:pt x="0" y="0"/>
                </a:lnTo>
                <a:close/>
              </a:path>
            </a:pathLst>
          </a:custGeom>
          <a:blipFill rotWithShape="1">
            <a:blip r:embed="rId3">
              <a:alphaModFix/>
            </a:blip>
            <a:stretch>
              <a:fillRect b="0" l="0" r="0" t="0"/>
            </a:stretch>
          </a:blipFill>
          <a:ln>
            <a:noFill/>
          </a:ln>
        </p:spPr>
      </p:sp>
      <p:sp>
        <p:nvSpPr>
          <p:cNvPr id="289" name="Google Shape;289;p20"/>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290" name="Google Shape;290;p20"/>
          <p:cNvSpPr txBox="1"/>
          <p:nvPr/>
        </p:nvSpPr>
        <p:spPr>
          <a:xfrm>
            <a:off x="0" y="1253489"/>
            <a:ext cx="7971478" cy="5248277"/>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647692" lvl="1" marL="1295384" marR="0" rtl="0" algn="l">
              <a:lnSpc>
                <a:spcPct val="140006"/>
              </a:lnSpc>
              <a:spcBef>
                <a:spcPts val="0"/>
              </a:spcBef>
              <a:spcAft>
                <a:spcPts val="0"/>
              </a:spcAft>
              <a:buClr>
                <a:srgbClr val="000000"/>
              </a:buClr>
              <a:buSzPts val="5999"/>
              <a:buFont typeface="Arial"/>
              <a:buAutoNum type="arabicPeriod"/>
            </a:pPr>
            <a:r>
              <a:rPr b="1" i="0" lang="en-US" sz="5999" u="none" cap="none" strike="noStrike">
                <a:solidFill>
                  <a:srgbClr val="000000"/>
                </a:solidFill>
                <a:latin typeface="Arial"/>
                <a:ea typeface="Arial"/>
                <a:cs typeface="Arial"/>
                <a:sym typeface="Arial"/>
              </a:rPr>
              <a:t>Navigate to a google document and click on extensions</a:t>
            </a:r>
            <a:endParaRPr/>
          </a:p>
        </p:txBody>
      </p:sp>
      <p:sp>
        <p:nvSpPr>
          <p:cNvPr id="291" name="Google Shape;291;p20"/>
          <p:cNvSpPr txBox="1"/>
          <p:nvPr/>
        </p:nvSpPr>
        <p:spPr>
          <a:xfrm>
            <a:off x="10447119" y="5787970"/>
            <a:ext cx="5500122" cy="511459"/>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navigation bar on top of a google doc, with the extensions tab opened</a:t>
            </a:r>
            <a:endParaRPr/>
          </a:p>
        </p:txBody>
      </p:sp>
      <p:sp>
        <p:nvSpPr>
          <p:cNvPr id="292" name="Google Shape;292;p20"/>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grpSp>
        <p:nvGrpSpPr>
          <p:cNvPr id="297" name="Google Shape;297;p21"/>
          <p:cNvGrpSpPr/>
          <p:nvPr/>
        </p:nvGrpSpPr>
        <p:grpSpPr>
          <a:xfrm>
            <a:off x="-170082" y="9639449"/>
            <a:ext cx="18628163" cy="908706"/>
            <a:chOff x="0" y="-47625"/>
            <a:chExt cx="4906183" cy="239330"/>
          </a:xfrm>
        </p:grpSpPr>
        <p:sp>
          <p:nvSpPr>
            <p:cNvPr id="298" name="Google Shape;298;p21"/>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299" name="Google Shape;299;p21"/>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0" name="Google Shape;300;p21"/>
          <p:cNvSpPr/>
          <p:nvPr/>
        </p:nvSpPr>
        <p:spPr>
          <a:xfrm>
            <a:off x="1028700" y="4722270"/>
            <a:ext cx="16599186" cy="3148911"/>
          </a:xfrm>
          <a:custGeom>
            <a:rect b="b" l="l" r="r" t="t"/>
            <a:pathLst>
              <a:path extrusionOk="0" h="3148911" w="16599186">
                <a:moveTo>
                  <a:pt x="0" y="0"/>
                </a:moveTo>
                <a:lnTo>
                  <a:pt x="16599186" y="0"/>
                </a:lnTo>
                <a:lnTo>
                  <a:pt x="16599186" y="3148911"/>
                </a:lnTo>
                <a:lnTo>
                  <a:pt x="0" y="3148911"/>
                </a:lnTo>
                <a:lnTo>
                  <a:pt x="0" y="0"/>
                </a:lnTo>
                <a:close/>
              </a:path>
            </a:pathLst>
          </a:custGeom>
          <a:blipFill rotWithShape="1">
            <a:blip r:embed="rId3">
              <a:alphaModFix/>
            </a:blip>
            <a:stretch>
              <a:fillRect b="-216286" l="0" r="0" t="0"/>
            </a:stretch>
          </a:blipFill>
          <a:ln>
            <a:noFill/>
          </a:ln>
        </p:spPr>
      </p:sp>
      <p:sp>
        <p:nvSpPr>
          <p:cNvPr id="301" name="Google Shape;301;p21"/>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02" name="Google Shape;302;p21"/>
          <p:cNvSpPr txBox="1"/>
          <p:nvPr/>
        </p:nvSpPr>
        <p:spPr>
          <a:xfrm>
            <a:off x="4166947" y="569595"/>
            <a:ext cx="7971600" cy="3509100"/>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lang="en-US" sz="5999"/>
              <a:t>2. </a:t>
            </a:r>
            <a:r>
              <a:rPr b="0" i="0" lang="en-US" sz="5999" u="none" cap="none" strike="noStrike">
                <a:solidFill>
                  <a:srgbClr val="000000"/>
                </a:solidFill>
                <a:latin typeface="Arial"/>
                <a:ea typeface="Arial"/>
                <a:cs typeface="Arial"/>
                <a:sym typeface="Arial"/>
              </a:rPr>
              <a:t>Click on “get add-ons”</a:t>
            </a:r>
            <a:endParaRPr/>
          </a:p>
        </p:txBody>
      </p:sp>
      <p:sp>
        <p:nvSpPr>
          <p:cNvPr id="303" name="Google Shape;303;p21"/>
          <p:cNvSpPr txBox="1"/>
          <p:nvPr/>
        </p:nvSpPr>
        <p:spPr>
          <a:xfrm>
            <a:off x="6083619" y="7842606"/>
            <a:ext cx="5500122" cy="771838"/>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navigation bar on top of a google doc, with the extensions tab opened, and “add ons” clicked within it, opening a secondary menu</a:t>
            </a:r>
            <a:endParaRPr/>
          </a:p>
        </p:txBody>
      </p:sp>
      <p:sp>
        <p:nvSpPr>
          <p:cNvPr id="304" name="Google Shape;304;p21"/>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grpSp>
        <p:nvGrpSpPr>
          <p:cNvPr id="309" name="Google Shape;309;p22"/>
          <p:cNvGrpSpPr/>
          <p:nvPr/>
        </p:nvGrpSpPr>
        <p:grpSpPr>
          <a:xfrm>
            <a:off x="-170082" y="9639449"/>
            <a:ext cx="18628163" cy="908706"/>
            <a:chOff x="0" y="-47625"/>
            <a:chExt cx="4906183" cy="239330"/>
          </a:xfrm>
        </p:grpSpPr>
        <p:sp>
          <p:nvSpPr>
            <p:cNvPr id="310" name="Google Shape;310;p22"/>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11" name="Google Shape;311;p22"/>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2" name="Google Shape;312;p22"/>
          <p:cNvSpPr/>
          <p:nvPr/>
        </p:nvSpPr>
        <p:spPr>
          <a:xfrm>
            <a:off x="3655600" y="3909705"/>
            <a:ext cx="9506976" cy="5704186"/>
          </a:xfrm>
          <a:custGeom>
            <a:rect b="b" l="l" r="r" t="t"/>
            <a:pathLst>
              <a:path extrusionOk="0" h="5704186" w="9506976">
                <a:moveTo>
                  <a:pt x="0" y="0"/>
                </a:moveTo>
                <a:lnTo>
                  <a:pt x="9506976" y="0"/>
                </a:lnTo>
                <a:lnTo>
                  <a:pt x="9506976" y="5704186"/>
                </a:lnTo>
                <a:lnTo>
                  <a:pt x="0" y="5704186"/>
                </a:lnTo>
                <a:lnTo>
                  <a:pt x="0" y="0"/>
                </a:lnTo>
                <a:close/>
              </a:path>
            </a:pathLst>
          </a:custGeom>
          <a:blipFill rotWithShape="1">
            <a:blip r:embed="rId3">
              <a:alphaModFix/>
            </a:blip>
            <a:stretch>
              <a:fillRect b="0" l="0" r="0" t="0"/>
            </a:stretch>
          </a:blipFill>
          <a:ln>
            <a:noFill/>
          </a:ln>
        </p:spPr>
      </p:sp>
      <p:sp>
        <p:nvSpPr>
          <p:cNvPr id="313" name="Google Shape;313;p22"/>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14" name="Google Shape;314;p22"/>
          <p:cNvSpPr txBox="1"/>
          <p:nvPr/>
        </p:nvSpPr>
        <p:spPr>
          <a:xfrm>
            <a:off x="1396895" y="569595"/>
            <a:ext cx="14133300" cy="3509100"/>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914400" marR="0" rtl="0" algn="l">
              <a:lnSpc>
                <a:spcPct val="140006"/>
              </a:lnSpc>
              <a:spcBef>
                <a:spcPts val="0"/>
              </a:spcBef>
              <a:spcAft>
                <a:spcPts val="0"/>
              </a:spcAft>
              <a:buNone/>
            </a:pPr>
            <a:r>
              <a:rPr lang="en-US" sz="5999"/>
              <a:t>3. </a:t>
            </a:r>
            <a:r>
              <a:rPr b="0" i="0" lang="en-US" sz="5999" u="none" cap="none" strike="noStrike">
                <a:solidFill>
                  <a:srgbClr val="000000"/>
                </a:solidFill>
                <a:latin typeface="Arial"/>
                <a:ea typeface="Arial"/>
                <a:cs typeface="Arial"/>
                <a:sym typeface="Arial"/>
              </a:rPr>
              <a:t>Enter “Grackle Docs” in the search bar</a:t>
            </a:r>
            <a:endParaRPr/>
          </a:p>
        </p:txBody>
      </p:sp>
      <p:sp>
        <p:nvSpPr>
          <p:cNvPr id="315" name="Google Shape;315;p22"/>
          <p:cNvSpPr txBox="1"/>
          <p:nvPr/>
        </p:nvSpPr>
        <p:spPr>
          <a:xfrm>
            <a:off x="13591763" y="4371662"/>
            <a:ext cx="4301341" cy="511459"/>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google workspace marketplace homepage</a:t>
            </a:r>
            <a:endParaRPr/>
          </a:p>
        </p:txBody>
      </p:sp>
      <p:sp>
        <p:nvSpPr>
          <p:cNvPr id="316" name="Google Shape;316;p22"/>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grpSp>
        <p:nvGrpSpPr>
          <p:cNvPr id="321" name="Google Shape;321;p23"/>
          <p:cNvGrpSpPr/>
          <p:nvPr/>
        </p:nvGrpSpPr>
        <p:grpSpPr>
          <a:xfrm>
            <a:off x="-170082" y="9639449"/>
            <a:ext cx="18628163" cy="908706"/>
            <a:chOff x="0" y="-47625"/>
            <a:chExt cx="4906183" cy="239330"/>
          </a:xfrm>
        </p:grpSpPr>
        <p:sp>
          <p:nvSpPr>
            <p:cNvPr id="322" name="Google Shape;322;p23"/>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23" name="Google Shape;323;p23"/>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24" name="Google Shape;324;p23"/>
          <p:cNvSpPr/>
          <p:nvPr/>
        </p:nvSpPr>
        <p:spPr>
          <a:xfrm>
            <a:off x="3627334" y="3381068"/>
            <a:ext cx="9506976" cy="5704186"/>
          </a:xfrm>
          <a:custGeom>
            <a:rect b="b" l="l" r="r" t="t"/>
            <a:pathLst>
              <a:path extrusionOk="0" h="5704186" w="9506976">
                <a:moveTo>
                  <a:pt x="0" y="0"/>
                </a:moveTo>
                <a:lnTo>
                  <a:pt x="9506976" y="0"/>
                </a:lnTo>
                <a:lnTo>
                  <a:pt x="9506976" y="5704186"/>
                </a:lnTo>
                <a:lnTo>
                  <a:pt x="0" y="5704186"/>
                </a:lnTo>
                <a:lnTo>
                  <a:pt x="0" y="0"/>
                </a:lnTo>
                <a:close/>
              </a:path>
            </a:pathLst>
          </a:custGeom>
          <a:blipFill rotWithShape="1">
            <a:blip r:embed="rId3">
              <a:alphaModFix/>
            </a:blip>
            <a:stretch>
              <a:fillRect b="0" l="0" r="0" t="0"/>
            </a:stretch>
          </a:blipFill>
          <a:ln>
            <a:noFill/>
          </a:ln>
        </p:spPr>
      </p:sp>
      <p:sp>
        <p:nvSpPr>
          <p:cNvPr id="325" name="Google Shape;325;p23"/>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26" name="Google Shape;326;p23"/>
          <p:cNvSpPr txBox="1"/>
          <p:nvPr/>
        </p:nvSpPr>
        <p:spPr>
          <a:xfrm>
            <a:off x="5184517" y="569595"/>
            <a:ext cx="14133300" cy="2216100"/>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b="1" lang="en-US" sz="5999"/>
              <a:t>4. </a:t>
            </a:r>
            <a:r>
              <a:rPr b="1" i="0" lang="en-US" sz="5999" u="none" cap="none" strike="noStrike">
                <a:solidFill>
                  <a:srgbClr val="000000"/>
                </a:solidFill>
                <a:latin typeface="Arial"/>
                <a:ea typeface="Arial"/>
                <a:cs typeface="Arial"/>
                <a:sym typeface="Arial"/>
              </a:rPr>
              <a:t>Click install</a:t>
            </a:r>
            <a:endParaRPr/>
          </a:p>
        </p:txBody>
      </p:sp>
      <p:sp>
        <p:nvSpPr>
          <p:cNvPr id="327" name="Google Shape;327;p23"/>
          <p:cNvSpPr txBox="1"/>
          <p:nvPr/>
        </p:nvSpPr>
        <p:spPr>
          <a:xfrm>
            <a:off x="13134310" y="3646175"/>
            <a:ext cx="5110089" cy="771838"/>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“grackle docs” having been searched in google workspace marketplace and the search results</a:t>
            </a:r>
            <a:endParaRPr/>
          </a:p>
        </p:txBody>
      </p:sp>
      <p:sp>
        <p:nvSpPr>
          <p:cNvPr id="328" name="Google Shape;328;p23"/>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grpSp>
        <p:nvGrpSpPr>
          <p:cNvPr id="333" name="Google Shape;333;p24"/>
          <p:cNvGrpSpPr/>
          <p:nvPr/>
        </p:nvGrpSpPr>
        <p:grpSpPr>
          <a:xfrm>
            <a:off x="-170082" y="9639449"/>
            <a:ext cx="18628163" cy="908706"/>
            <a:chOff x="0" y="-47625"/>
            <a:chExt cx="4906183" cy="239330"/>
          </a:xfrm>
        </p:grpSpPr>
        <p:sp>
          <p:nvSpPr>
            <p:cNvPr id="334" name="Google Shape;334;p24"/>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35" name="Google Shape;335;p24"/>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6" name="Google Shape;336;p24"/>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37" name="Google Shape;337;p24"/>
          <p:cNvSpPr txBox="1"/>
          <p:nvPr/>
        </p:nvSpPr>
        <p:spPr>
          <a:xfrm>
            <a:off x="4845327" y="571191"/>
            <a:ext cx="14133300" cy="2216100"/>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b="1" lang="en-US" sz="5999"/>
              <a:t>5. </a:t>
            </a:r>
            <a:r>
              <a:rPr b="1" i="0" lang="en-US" sz="5999" u="none" cap="none" strike="noStrike">
                <a:solidFill>
                  <a:srgbClr val="000000"/>
                </a:solidFill>
                <a:latin typeface="Arial"/>
                <a:ea typeface="Arial"/>
                <a:cs typeface="Arial"/>
                <a:sym typeface="Arial"/>
              </a:rPr>
              <a:t>Click continue</a:t>
            </a:r>
            <a:endParaRPr/>
          </a:p>
        </p:txBody>
      </p:sp>
      <p:sp>
        <p:nvSpPr>
          <p:cNvPr id="338" name="Google Shape;338;p24"/>
          <p:cNvSpPr/>
          <p:nvPr/>
        </p:nvSpPr>
        <p:spPr>
          <a:xfrm>
            <a:off x="3653591" y="2741939"/>
            <a:ext cx="9506976" cy="5704186"/>
          </a:xfrm>
          <a:custGeom>
            <a:rect b="b" l="l" r="r" t="t"/>
            <a:pathLst>
              <a:path extrusionOk="0" h="5704186" w="9506976">
                <a:moveTo>
                  <a:pt x="0" y="0"/>
                </a:moveTo>
                <a:lnTo>
                  <a:pt x="9506976" y="0"/>
                </a:lnTo>
                <a:lnTo>
                  <a:pt x="9506976" y="5704186"/>
                </a:lnTo>
                <a:lnTo>
                  <a:pt x="0" y="5704186"/>
                </a:lnTo>
                <a:lnTo>
                  <a:pt x="0" y="0"/>
                </a:lnTo>
                <a:close/>
              </a:path>
            </a:pathLst>
          </a:custGeom>
          <a:blipFill rotWithShape="1">
            <a:blip r:embed="rId3">
              <a:alphaModFix/>
            </a:blip>
            <a:stretch>
              <a:fillRect b="0" l="0" r="0" t="0"/>
            </a:stretch>
          </a:blipFill>
          <a:ln>
            <a:noFill/>
          </a:ln>
        </p:spPr>
      </p:sp>
      <p:sp>
        <p:nvSpPr>
          <p:cNvPr id="339" name="Google Shape;339;p24"/>
          <p:cNvSpPr txBox="1"/>
          <p:nvPr/>
        </p:nvSpPr>
        <p:spPr>
          <a:xfrm>
            <a:off x="13519190" y="2908381"/>
            <a:ext cx="3403693" cy="771838"/>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first installation prompt for Grackle docs, with a prompt to click continue</a:t>
            </a:r>
            <a:endParaRPr/>
          </a:p>
        </p:txBody>
      </p:sp>
      <p:sp>
        <p:nvSpPr>
          <p:cNvPr id="340" name="Google Shape;340;p24"/>
          <p:cNvSpPr/>
          <p:nvPr/>
        </p:nvSpPr>
        <p:spPr>
          <a:xfrm flipH="1" rot="10800000">
            <a:off x="-170082" y="-87336"/>
            <a:ext cx="4845327" cy="3024292"/>
          </a:xfrm>
          <a:custGeom>
            <a:rect b="b" l="l" r="r" t="t"/>
            <a:pathLst>
              <a:path extrusionOk="0" h="3024292" w="4845327">
                <a:moveTo>
                  <a:pt x="0" y="3024292"/>
                </a:moveTo>
                <a:lnTo>
                  <a:pt x="4845328" y="3024292"/>
                </a:lnTo>
                <a:lnTo>
                  <a:pt x="4845328" y="0"/>
                </a:lnTo>
                <a:lnTo>
                  <a:pt x="0" y="0"/>
                </a:lnTo>
                <a:lnTo>
                  <a:pt x="0" y="3024292"/>
                </a:lnTo>
                <a:close/>
              </a:path>
            </a:pathLst>
          </a:custGeom>
          <a:blipFill rotWithShape="1">
            <a:blip r:embed="rId4">
              <a:alphaModFix/>
            </a:blip>
            <a:stretch>
              <a:fillRect b="0" l="0" r="0" t="0"/>
            </a:stretch>
          </a:blipFill>
          <a:ln>
            <a:noFill/>
          </a:ln>
        </p:spPr>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grpSp>
        <p:nvGrpSpPr>
          <p:cNvPr id="345" name="Google Shape;345;p25"/>
          <p:cNvGrpSpPr/>
          <p:nvPr/>
        </p:nvGrpSpPr>
        <p:grpSpPr>
          <a:xfrm>
            <a:off x="-170082" y="9639449"/>
            <a:ext cx="18628163" cy="908706"/>
            <a:chOff x="0" y="-47625"/>
            <a:chExt cx="4906183" cy="239330"/>
          </a:xfrm>
        </p:grpSpPr>
        <p:sp>
          <p:nvSpPr>
            <p:cNvPr id="346" name="Google Shape;346;p25"/>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47" name="Google Shape;347;p25"/>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8" name="Google Shape;348;p25"/>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49" name="Google Shape;349;p25"/>
          <p:cNvSpPr txBox="1"/>
          <p:nvPr/>
        </p:nvSpPr>
        <p:spPr>
          <a:xfrm>
            <a:off x="4324650" y="914400"/>
            <a:ext cx="14133300" cy="2216100"/>
          </a:xfrm>
          <a:prstGeom prst="rect">
            <a:avLst/>
          </a:prstGeom>
          <a:noFill/>
          <a:ln>
            <a:noFill/>
          </a:ln>
        </p:spPr>
        <p:txBody>
          <a:bodyPr anchorCtr="0" anchor="t" bIns="0" lIns="0" spcFirstLastPara="1" rIns="0" wrap="square" tIns="0">
            <a:spAutoFit/>
          </a:bodyPr>
          <a:lstStyle/>
          <a:p>
            <a:pPr indent="0" lvl="0" marL="0" marR="0" rtl="0" algn="l">
              <a:lnSpc>
                <a:spcPct val="466611"/>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l">
              <a:lnSpc>
                <a:spcPct val="140006"/>
              </a:lnSpc>
              <a:spcBef>
                <a:spcPts val="0"/>
              </a:spcBef>
              <a:spcAft>
                <a:spcPts val="0"/>
              </a:spcAft>
              <a:buNone/>
            </a:pPr>
            <a:r>
              <a:rPr b="1" lang="en-US" sz="5999"/>
              <a:t>6. </a:t>
            </a:r>
            <a:r>
              <a:rPr b="1" i="0" lang="en-US" sz="5999" u="none" cap="none" strike="noStrike">
                <a:solidFill>
                  <a:srgbClr val="000000"/>
                </a:solidFill>
                <a:latin typeface="Arial"/>
                <a:ea typeface="Arial"/>
                <a:cs typeface="Arial"/>
                <a:sym typeface="Arial"/>
              </a:rPr>
              <a:t>Click continue</a:t>
            </a:r>
            <a:endParaRPr/>
          </a:p>
        </p:txBody>
      </p:sp>
      <p:sp>
        <p:nvSpPr>
          <p:cNvPr id="350" name="Google Shape;350;p25"/>
          <p:cNvSpPr/>
          <p:nvPr/>
        </p:nvSpPr>
        <p:spPr>
          <a:xfrm>
            <a:off x="5351651" y="3227084"/>
            <a:ext cx="5602069" cy="6356958"/>
          </a:xfrm>
          <a:custGeom>
            <a:rect b="b" l="l" r="r" t="t"/>
            <a:pathLst>
              <a:path extrusionOk="0" h="6356958" w="5602069">
                <a:moveTo>
                  <a:pt x="0" y="0"/>
                </a:moveTo>
                <a:lnTo>
                  <a:pt x="5602070" y="0"/>
                </a:lnTo>
                <a:lnTo>
                  <a:pt x="5602070" y="6356959"/>
                </a:lnTo>
                <a:lnTo>
                  <a:pt x="0" y="6356959"/>
                </a:lnTo>
                <a:lnTo>
                  <a:pt x="0" y="0"/>
                </a:lnTo>
                <a:close/>
              </a:path>
            </a:pathLst>
          </a:custGeom>
          <a:blipFill rotWithShape="1">
            <a:blip r:embed="rId3">
              <a:alphaModFix/>
            </a:blip>
            <a:stretch>
              <a:fillRect b="0" l="0" r="0" t="0"/>
            </a:stretch>
          </a:blipFill>
          <a:ln>
            <a:noFill/>
          </a:ln>
        </p:spPr>
      </p:sp>
      <p:sp>
        <p:nvSpPr>
          <p:cNvPr id="351" name="Google Shape;351;p25"/>
          <p:cNvSpPr txBox="1"/>
          <p:nvPr/>
        </p:nvSpPr>
        <p:spPr>
          <a:xfrm>
            <a:off x="11391366" y="3785956"/>
            <a:ext cx="3403693" cy="1292595"/>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introductory  permissions page for grackle docs, which discusses giving Grackle docs permission to access google docs</a:t>
            </a:r>
            <a:endParaRPr/>
          </a:p>
        </p:txBody>
      </p:sp>
      <p:sp>
        <p:nvSpPr>
          <p:cNvPr id="352" name="Google Shape;352;p25"/>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grpSp>
        <p:nvGrpSpPr>
          <p:cNvPr id="357" name="Google Shape;357;p26"/>
          <p:cNvGrpSpPr/>
          <p:nvPr/>
        </p:nvGrpSpPr>
        <p:grpSpPr>
          <a:xfrm>
            <a:off x="-170082" y="9639449"/>
            <a:ext cx="18628163" cy="908706"/>
            <a:chOff x="0" y="-47625"/>
            <a:chExt cx="4906183" cy="239330"/>
          </a:xfrm>
        </p:grpSpPr>
        <p:sp>
          <p:nvSpPr>
            <p:cNvPr id="358" name="Google Shape;358;p26"/>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59" name="Google Shape;359;p26"/>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0" name="Google Shape;360;p26"/>
          <p:cNvSpPr/>
          <p:nvPr/>
        </p:nvSpPr>
        <p:spPr>
          <a:xfrm>
            <a:off x="5351651" y="3226125"/>
            <a:ext cx="5602069" cy="6356958"/>
          </a:xfrm>
          <a:custGeom>
            <a:rect b="b" l="l" r="r" t="t"/>
            <a:pathLst>
              <a:path extrusionOk="0" h="6356958" w="5602069">
                <a:moveTo>
                  <a:pt x="0" y="0"/>
                </a:moveTo>
                <a:lnTo>
                  <a:pt x="5602070" y="0"/>
                </a:lnTo>
                <a:lnTo>
                  <a:pt x="5602070" y="6356958"/>
                </a:lnTo>
                <a:lnTo>
                  <a:pt x="0" y="6356958"/>
                </a:lnTo>
                <a:lnTo>
                  <a:pt x="0" y="0"/>
                </a:lnTo>
                <a:close/>
              </a:path>
            </a:pathLst>
          </a:custGeom>
          <a:blipFill rotWithShape="1">
            <a:blip r:embed="rId3">
              <a:alphaModFix/>
            </a:blip>
            <a:stretch>
              <a:fillRect b="0" l="0" r="0" t="0"/>
            </a:stretch>
          </a:blipFill>
          <a:ln>
            <a:noFill/>
          </a:ln>
        </p:spPr>
      </p:sp>
      <p:sp>
        <p:nvSpPr>
          <p:cNvPr id="361" name="Google Shape;361;p26"/>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62" name="Google Shape;362;p26"/>
          <p:cNvSpPr txBox="1"/>
          <p:nvPr/>
        </p:nvSpPr>
        <p:spPr>
          <a:xfrm>
            <a:off x="4324650" y="1730698"/>
            <a:ext cx="14133300" cy="923400"/>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lang="en-US" sz="5999"/>
              <a:t>7. </a:t>
            </a:r>
            <a:r>
              <a:rPr b="1" i="0" lang="en-US" sz="5999" u="none" cap="none" strike="noStrike">
                <a:solidFill>
                  <a:srgbClr val="000000"/>
                </a:solidFill>
                <a:latin typeface="Arial"/>
                <a:ea typeface="Arial"/>
                <a:cs typeface="Arial"/>
                <a:sym typeface="Arial"/>
              </a:rPr>
              <a:t>Click select all </a:t>
            </a:r>
            <a:endParaRPr/>
          </a:p>
        </p:txBody>
      </p:sp>
      <p:sp>
        <p:nvSpPr>
          <p:cNvPr id="363" name="Google Shape;363;p26"/>
          <p:cNvSpPr txBox="1"/>
          <p:nvPr/>
        </p:nvSpPr>
        <p:spPr>
          <a:xfrm>
            <a:off x="11391366" y="3785956"/>
            <a:ext cx="3403693" cy="1032216"/>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permissions page for grackle docs, which discusses giving Grackle docs permission to access google docs</a:t>
            </a:r>
            <a:endParaRPr/>
          </a:p>
        </p:txBody>
      </p:sp>
      <p:sp>
        <p:nvSpPr>
          <p:cNvPr id="364" name="Google Shape;364;p26"/>
          <p:cNvSpPr/>
          <p:nvPr/>
        </p:nvSpPr>
        <p:spPr>
          <a:xfrm flipH="1" rot="10800000">
            <a:off x="-376912" y="-256131"/>
            <a:ext cx="5579049" cy="3482256"/>
          </a:xfrm>
          <a:custGeom>
            <a:rect b="b" l="l" r="r" t="t"/>
            <a:pathLst>
              <a:path extrusionOk="0" h="3482256" w="5579049">
                <a:moveTo>
                  <a:pt x="0" y="3482256"/>
                </a:moveTo>
                <a:lnTo>
                  <a:pt x="5579049" y="3482256"/>
                </a:lnTo>
                <a:lnTo>
                  <a:pt x="5579049" y="0"/>
                </a:lnTo>
                <a:lnTo>
                  <a:pt x="0" y="0"/>
                </a:lnTo>
                <a:lnTo>
                  <a:pt x="0" y="3482256"/>
                </a:lnTo>
                <a:close/>
              </a:path>
            </a:pathLst>
          </a:custGeom>
          <a:blipFill rotWithShape="1">
            <a:blip r:embed="rId4">
              <a:alphaModFix/>
            </a:blip>
            <a:stretch>
              <a:fillRect b="0" l="0" r="0" t="0"/>
            </a:stretch>
          </a:blipFill>
          <a:ln>
            <a:noFill/>
          </a:ln>
        </p:spPr>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grpSp>
        <p:nvGrpSpPr>
          <p:cNvPr id="369" name="Google Shape;369;p27"/>
          <p:cNvGrpSpPr/>
          <p:nvPr/>
        </p:nvGrpSpPr>
        <p:grpSpPr>
          <a:xfrm>
            <a:off x="-170082" y="9639449"/>
            <a:ext cx="18628163" cy="908706"/>
            <a:chOff x="0" y="-47625"/>
            <a:chExt cx="4906183" cy="239330"/>
          </a:xfrm>
        </p:grpSpPr>
        <p:sp>
          <p:nvSpPr>
            <p:cNvPr id="370" name="Google Shape;370;p27"/>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71" name="Google Shape;371;p27"/>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2" name="Google Shape;372;p27"/>
          <p:cNvSpPr/>
          <p:nvPr/>
        </p:nvSpPr>
        <p:spPr>
          <a:xfrm>
            <a:off x="5351651" y="3106596"/>
            <a:ext cx="5602069" cy="6356958"/>
          </a:xfrm>
          <a:custGeom>
            <a:rect b="b" l="l" r="r" t="t"/>
            <a:pathLst>
              <a:path extrusionOk="0" h="6356958" w="5602069">
                <a:moveTo>
                  <a:pt x="0" y="0"/>
                </a:moveTo>
                <a:lnTo>
                  <a:pt x="5602070" y="0"/>
                </a:lnTo>
                <a:lnTo>
                  <a:pt x="5602070" y="6356958"/>
                </a:lnTo>
                <a:lnTo>
                  <a:pt x="0" y="6356958"/>
                </a:lnTo>
                <a:lnTo>
                  <a:pt x="0" y="0"/>
                </a:lnTo>
                <a:close/>
              </a:path>
            </a:pathLst>
          </a:custGeom>
          <a:blipFill rotWithShape="1">
            <a:blip r:embed="rId3">
              <a:alphaModFix/>
            </a:blip>
            <a:stretch>
              <a:fillRect b="0" l="0" r="0" t="0"/>
            </a:stretch>
          </a:blipFill>
          <a:ln>
            <a:noFill/>
          </a:ln>
        </p:spPr>
      </p:sp>
      <p:sp>
        <p:nvSpPr>
          <p:cNvPr id="373" name="Google Shape;373;p27"/>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74" name="Google Shape;374;p27"/>
          <p:cNvSpPr txBox="1"/>
          <p:nvPr/>
        </p:nvSpPr>
        <p:spPr>
          <a:xfrm>
            <a:off x="4324650" y="1730698"/>
            <a:ext cx="14133300" cy="923400"/>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lang="en-US" sz="5999"/>
              <a:t>8. C</a:t>
            </a:r>
            <a:r>
              <a:rPr b="1" i="0" lang="en-US" sz="5999" u="none" cap="none" strike="noStrike">
                <a:solidFill>
                  <a:srgbClr val="000000"/>
                </a:solidFill>
                <a:latin typeface="Arial"/>
                <a:ea typeface="Arial"/>
                <a:cs typeface="Arial"/>
                <a:sym typeface="Arial"/>
              </a:rPr>
              <a:t>lick continue</a:t>
            </a:r>
            <a:endParaRPr/>
          </a:p>
        </p:txBody>
      </p:sp>
      <p:sp>
        <p:nvSpPr>
          <p:cNvPr id="375" name="Google Shape;375;p27"/>
          <p:cNvSpPr txBox="1"/>
          <p:nvPr/>
        </p:nvSpPr>
        <p:spPr>
          <a:xfrm>
            <a:off x="11391366" y="3785956"/>
            <a:ext cx="3403693" cy="1032216"/>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permissions page for grackle docs, which discusses giving Grackle docs permission to access google docs</a:t>
            </a:r>
            <a:endParaRPr/>
          </a:p>
        </p:txBody>
      </p:sp>
      <p:sp>
        <p:nvSpPr>
          <p:cNvPr id="376" name="Google Shape;376;p27"/>
          <p:cNvSpPr/>
          <p:nvPr/>
        </p:nvSpPr>
        <p:spPr>
          <a:xfrm flipH="1" rot="10800000">
            <a:off x="-107125" y="-69025"/>
            <a:ext cx="5579049" cy="3482256"/>
          </a:xfrm>
          <a:custGeom>
            <a:rect b="b" l="l" r="r" t="t"/>
            <a:pathLst>
              <a:path extrusionOk="0" h="3482256" w="5579049">
                <a:moveTo>
                  <a:pt x="0" y="3482257"/>
                </a:moveTo>
                <a:lnTo>
                  <a:pt x="5579049" y="3482257"/>
                </a:lnTo>
                <a:lnTo>
                  <a:pt x="5579049" y="0"/>
                </a:lnTo>
                <a:lnTo>
                  <a:pt x="0" y="0"/>
                </a:lnTo>
                <a:lnTo>
                  <a:pt x="0" y="3482257"/>
                </a:lnTo>
                <a:close/>
              </a:path>
            </a:pathLst>
          </a:custGeom>
          <a:blipFill rotWithShape="1">
            <a:blip r:embed="rId4">
              <a:alphaModFix/>
            </a:blip>
            <a:stretch>
              <a:fillRect b="0" l="0" r="0" t="0"/>
            </a:stretch>
          </a:blipFill>
          <a:ln>
            <a:noFill/>
          </a:ln>
        </p:spPr>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grpSp>
        <p:nvGrpSpPr>
          <p:cNvPr id="381" name="Google Shape;381;p28"/>
          <p:cNvGrpSpPr/>
          <p:nvPr/>
        </p:nvGrpSpPr>
        <p:grpSpPr>
          <a:xfrm>
            <a:off x="-170082" y="9639449"/>
            <a:ext cx="18628163" cy="908706"/>
            <a:chOff x="0" y="-47625"/>
            <a:chExt cx="4906183" cy="239330"/>
          </a:xfrm>
        </p:grpSpPr>
        <p:sp>
          <p:nvSpPr>
            <p:cNvPr id="382" name="Google Shape;382;p28"/>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83" name="Google Shape;383;p28"/>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4" name="Google Shape;384;p28"/>
          <p:cNvSpPr/>
          <p:nvPr/>
        </p:nvSpPr>
        <p:spPr>
          <a:xfrm>
            <a:off x="5351651" y="3106596"/>
            <a:ext cx="5602069" cy="6356958"/>
          </a:xfrm>
          <a:custGeom>
            <a:rect b="b" l="l" r="r" t="t"/>
            <a:pathLst>
              <a:path extrusionOk="0" h="6356958" w="5602069">
                <a:moveTo>
                  <a:pt x="0" y="0"/>
                </a:moveTo>
                <a:lnTo>
                  <a:pt x="5602070" y="0"/>
                </a:lnTo>
                <a:lnTo>
                  <a:pt x="5602070" y="6356958"/>
                </a:lnTo>
                <a:lnTo>
                  <a:pt x="0" y="6356958"/>
                </a:lnTo>
                <a:lnTo>
                  <a:pt x="0" y="0"/>
                </a:lnTo>
                <a:close/>
              </a:path>
            </a:pathLst>
          </a:custGeom>
          <a:blipFill rotWithShape="1">
            <a:blip r:embed="rId3">
              <a:alphaModFix/>
            </a:blip>
            <a:stretch>
              <a:fillRect b="0" l="0" r="0" t="0"/>
            </a:stretch>
          </a:blipFill>
          <a:ln>
            <a:noFill/>
          </a:ln>
        </p:spPr>
      </p:sp>
      <p:sp>
        <p:nvSpPr>
          <p:cNvPr id="385" name="Google Shape;385;p28"/>
          <p:cNvSpPr txBox="1"/>
          <p:nvPr/>
        </p:nvSpPr>
        <p:spPr>
          <a:xfrm>
            <a:off x="2412612"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86" name="Google Shape;386;p28"/>
          <p:cNvSpPr txBox="1"/>
          <p:nvPr/>
        </p:nvSpPr>
        <p:spPr>
          <a:xfrm>
            <a:off x="3887005" y="1670454"/>
            <a:ext cx="14133300" cy="923400"/>
          </a:xfrm>
          <a:prstGeom prst="rect">
            <a:avLst/>
          </a:prstGeom>
          <a:noFill/>
          <a:ln>
            <a:noFill/>
          </a:ln>
        </p:spPr>
        <p:txBody>
          <a:bodyPr anchorCtr="0" anchor="t" bIns="0" lIns="0" spcFirstLastPara="1" rIns="0" wrap="square" tIns="0">
            <a:spAutoFit/>
          </a:bodyPr>
          <a:lstStyle/>
          <a:p>
            <a:pPr indent="0" lvl="0" marL="914400" marR="0" rtl="0" algn="l">
              <a:lnSpc>
                <a:spcPct val="140006"/>
              </a:lnSpc>
              <a:spcBef>
                <a:spcPts val="0"/>
              </a:spcBef>
              <a:spcAft>
                <a:spcPts val="0"/>
              </a:spcAft>
              <a:buNone/>
            </a:pPr>
            <a:r>
              <a:rPr b="1" lang="en-US" sz="5999"/>
              <a:t>9. </a:t>
            </a:r>
            <a:r>
              <a:rPr b="1" i="0" lang="en-US" sz="5999" u="none" cap="none" strike="noStrike">
                <a:solidFill>
                  <a:srgbClr val="000000"/>
                </a:solidFill>
                <a:latin typeface="Arial"/>
                <a:ea typeface="Arial"/>
                <a:cs typeface="Arial"/>
                <a:sym typeface="Arial"/>
              </a:rPr>
              <a:t>One final continue!</a:t>
            </a:r>
            <a:endParaRPr/>
          </a:p>
        </p:txBody>
      </p:sp>
      <p:sp>
        <p:nvSpPr>
          <p:cNvPr id="387" name="Google Shape;387;p28"/>
          <p:cNvSpPr txBox="1"/>
          <p:nvPr/>
        </p:nvSpPr>
        <p:spPr>
          <a:xfrm>
            <a:off x="11391366" y="3785956"/>
            <a:ext cx="3403693" cy="1032216"/>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the permissions page for grackle docs, which discusses giving Grackle docs permission to access google docs</a:t>
            </a:r>
            <a:endParaRPr/>
          </a:p>
        </p:txBody>
      </p:sp>
      <p:sp>
        <p:nvSpPr>
          <p:cNvPr id="388" name="Google Shape;388;p28"/>
          <p:cNvSpPr/>
          <p:nvPr/>
        </p:nvSpPr>
        <p:spPr>
          <a:xfrm flipH="1" rot="10800000">
            <a:off x="89023" y="-210983"/>
            <a:ext cx="4647179" cy="2900614"/>
          </a:xfrm>
          <a:custGeom>
            <a:rect b="b" l="l" r="r" t="t"/>
            <a:pathLst>
              <a:path extrusionOk="0" h="2900614" w="4647179">
                <a:moveTo>
                  <a:pt x="0" y="2900614"/>
                </a:moveTo>
                <a:lnTo>
                  <a:pt x="4647179" y="2900614"/>
                </a:lnTo>
                <a:lnTo>
                  <a:pt x="4647179" y="0"/>
                </a:lnTo>
                <a:lnTo>
                  <a:pt x="0" y="0"/>
                </a:lnTo>
                <a:lnTo>
                  <a:pt x="0" y="2900614"/>
                </a:lnTo>
                <a:close/>
              </a:path>
            </a:pathLst>
          </a:custGeom>
          <a:blipFill rotWithShape="1">
            <a:blip r:embed="rId4">
              <a:alphaModFix/>
            </a:blip>
            <a:stretch>
              <a:fillRect b="0" l="0" r="0" t="0"/>
            </a:stretch>
          </a:blipFill>
          <a:ln>
            <a:noFill/>
          </a:ln>
        </p:spPr>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grpSp>
        <p:nvGrpSpPr>
          <p:cNvPr id="393" name="Google Shape;393;p29"/>
          <p:cNvGrpSpPr/>
          <p:nvPr/>
        </p:nvGrpSpPr>
        <p:grpSpPr>
          <a:xfrm>
            <a:off x="-170082" y="9639449"/>
            <a:ext cx="18628163" cy="908706"/>
            <a:chOff x="0" y="-47625"/>
            <a:chExt cx="4906183" cy="239330"/>
          </a:xfrm>
        </p:grpSpPr>
        <p:sp>
          <p:nvSpPr>
            <p:cNvPr id="394" name="Google Shape;394;p29"/>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395" name="Google Shape;395;p29"/>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6" name="Google Shape;396;p29"/>
          <p:cNvSpPr/>
          <p:nvPr/>
        </p:nvSpPr>
        <p:spPr>
          <a:xfrm>
            <a:off x="3338256" y="2853382"/>
            <a:ext cx="11611488" cy="6966893"/>
          </a:xfrm>
          <a:custGeom>
            <a:rect b="b" l="l" r="r" t="t"/>
            <a:pathLst>
              <a:path extrusionOk="0" h="6966893" w="11611488">
                <a:moveTo>
                  <a:pt x="0" y="0"/>
                </a:moveTo>
                <a:lnTo>
                  <a:pt x="11611488" y="0"/>
                </a:lnTo>
                <a:lnTo>
                  <a:pt x="11611488" y="6966893"/>
                </a:lnTo>
                <a:lnTo>
                  <a:pt x="0" y="6966893"/>
                </a:lnTo>
                <a:lnTo>
                  <a:pt x="0" y="0"/>
                </a:lnTo>
                <a:close/>
              </a:path>
            </a:pathLst>
          </a:custGeom>
          <a:blipFill rotWithShape="1">
            <a:blip r:embed="rId3">
              <a:alphaModFix/>
            </a:blip>
            <a:stretch>
              <a:fillRect b="0" l="0" r="0" t="0"/>
            </a:stretch>
          </a:blipFill>
          <a:ln>
            <a:noFill/>
          </a:ln>
        </p:spPr>
      </p:sp>
      <p:sp>
        <p:nvSpPr>
          <p:cNvPr id="397" name="Google Shape;397;p29"/>
          <p:cNvSpPr txBox="1"/>
          <p:nvPr/>
        </p:nvSpPr>
        <p:spPr>
          <a:xfrm>
            <a:off x="3469596"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398" name="Google Shape;398;p29"/>
          <p:cNvSpPr txBox="1"/>
          <p:nvPr/>
        </p:nvSpPr>
        <p:spPr>
          <a:xfrm>
            <a:off x="310924" y="1282064"/>
            <a:ext cx="18938625" cy="762001"/>
          </a:xfrm>
          <a:prstGeom prst="rect">
            <a:avLst/>
          </a:prstGeom>
          <a:noFill/>
          <a:ln>
            <a:noFill/>
          </a:ln>
        </p:spPr>
        <p:txBody>
          <a:bodyPr anchorCtr="0" anchor="t" bIns="0" lIns="0" spcFirstLastPara="1" rIns="0" wrap="square" tIns="0">
            <a:spAutoFit/>
          </a:bodyPr>
          <a:lstStyle/>
          <a:p>
            <a:pPr indent="0" lvl="0" marL="0" marR="0" rtl="0" algn="l">
              <a:lnSpc>
                <a:spcPct val="140008"/>
              </a:lnSpc>
              <a:spcBef>
                <a:spcPts val="0"/>
              </a:spcBef>
              <a:spcAft>
                <a:spcPts val="0"/>
              </a:spcAft>
              <a:buNone/>
            </a:pPr>
            <a:r>
              <a:rPr b="1" i="0" lang="en-US" sz="4499" u="none" cap="none" strike="noStrike">
                <a:solidFill>
                  <a:srgbClr val="000000"/>
                </a:solidFill>
                <a:latin typeface="Arial"/>
                <a:ea typeface="Arial"/>
                <a:cs typeface="Arial"/>
                <a:sym typeface="Arial"/>
              </a:rPr>
              <a:t>You can now use Grackle to check accessibility in google docs!</a:t>
            </a:r>
            <a:endParaRPr/>
          </a:p>
        </p:txBody>
      </p:sp>
      <p:sp>
        <p:nvSpPr>
          <p:cNvPr id="399" name="Google Shape;399;p29"/>
          <p:cNvSpPr txBox="1"/>
          <p:nvPr/>
        </p:nvSpPr>
        <p:spPr>
          <a:xfrm>
            <a:off x="14949744" y="2824807"/>
            <a:ext cx="2721134" cy="1292595"/>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a google doc with the extensions tab open, and subsequently, the grackle docs extension menu open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3"/>
          <p:cNvSpPr txBox="1"/>
          <p:nvPr/>
        </p:nvSpPr>
        <p:spPr>
          <a:xfrm>
            <a:off x="237104" y="3481983"/>
            <a:ext cx="7150657" cy="5857875"/>
          </a:xfrm>
          <a:prstGeom prst="rect">
            <a:avLst/>
          </a:prstGeom>
          <a:noFill/>
          <a:ln>
            <a:noFill/>
          </a:ln>
        </p:spPr>
        <p:txBody>
          <a:bodyPr anchorCtr="0" anchor="t" bIns="0" lIns="0" spcFirstLastPara="1" rIns="0" wrap="square" tIns="0">
            <a:spAutoFit/>
          </a:bodyPr>
          <a:lstStyle/>
          <a:p>
            <a:pPr indent="0" lvl="0" marL="0" marR="0" rtl="0" algn="just">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These technologies exist in all of the places that you as faculty might generate content. Some of them are extensions (We will install those today!) and others are baked in, they exist for the following programs</a:t>
            </a:r>
            <a:endParaRPr/>
          </a:p>
          <a:p>
            <a:pPr indent="0" lvl="0" marL="0" marR="0" rtl="0" algn="just">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just">
              <a:lnSpc>
                <a:spcPct val="140000"/>
              </a:lnSpc>
              <a:spcBef>
                <a:spcPts val="0"/>
              </a:spcBef>
              <a:spcAft>
                <a:spcPts val="0"/>
              </a:spcAft>
              <a:buNone/>
            </a:pPr>
            <a:r>
              <a:t/>
            </a:r>
            <a:endParaRPr b="0" i="0" sz="3000" u="none" cap="none" strike="noStrike">
              <a:solidFill>
                <a:srgbClr val="000000"/>
              </a:solidFill>
              <a:latin typeface="Arial"/>
              <a:ea typeface="Arial"/>
              <a:cs typeface="Arial"/>
              <a:sym typeface="Arial"/>
            </a:endParaRPr>
          </a:p>
          <a:p>
            <a:pPr indent="0" lvl="0" marL="0" marR="0" rtl="0" algn="just">
              <a:lnSpc>
                <a:spcPct val="140000"/>
              </a:lnSpc>
              <a:spcBef>
                <a:spcPts val="0"/>
              </a:spcBef>
              <a:spcAft>
                <a:spcPts val="0"/>
              </a:spcAft>
              <a:buNone/>
            </a:pPr>
            <a:r>
              <a:rPr b="0" i="0" lang="en-US" sz="3000" u="none" cap="none" strike="noStrike">
                <a:solidFill>
                  <a:srgbClr val="000000"/>
                </a:solidFill>
                <a:latin typeface="Arial"/>
                <a:ea typeface="Arial"/>
                <a:cs typeface="Arial"/>
                <a:sym typeface="Arial"/>
              </a:rPr>
              <a:t>Does anyone have experience utilizing software like this?</a:t>
            </a:r>
            <a:endParaRPr/>
          </a:p>
        </p:txBody>
      </p:sp>
      <p:sp>
        <p:nvSpPr>
          <p:cNvPr id="105" name="Google Shape;105;p3"/>
          <p:cNvSpPr txBox="1"/>
          <p:nvPr/>
        </p:nvSpPr>
        <p:spPr>
          <a:xfrm>
            <a:off x="0" y="-19050"/>
            <a:ext cx="14775523" cy="93345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6000" u="none" cap="none" strike="noStrike">
                <a:solidFill>
                  <a:srgbClr val="000000"/>
                </a:solidFill>
                <a:latin typeface="Barlow Semi Condensed Black"/>
                <a:ea typeface="Barlow Semi Condensed Black"/>
                <a:cs typeface="Barlow Semi Condensed Black"/>
                <a:sym typeface="Barlow Semi Condensed Black"/>
              </a:rPr>
              <a:t>WHERE ARE THEY?</a:t>
            </a:r>
            <a:endParaRPr/>
          </a:p>
        </p:txBody>
      </p:sp>
      <p:sp>
        <p:nvSpPr>
          <p:cNvPr id="106" name="Google Shape;106;p3"/>
          <p:cNvSpPr txBox="1"/>
          <p:nvPr/>
        </p:nvSpPr>
        <p:spPr>
          <a:xfrm>
            <a:off x="7868357" y="1362075"/>
            <a:ext cx="10102741" cy="7439025"/>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US" sz="6000" u="none" cap="none" strike="noStrike">
                <a:solidFill>
                  <a:srgbClr val="000000"/>
                </a:solidFill>
                <a:latin typeface="Roboto Slab"/>
                <a:ea typeface="Roboto Slab"/>
                <a:cs typeface="Roboto Slab"/>
                <a:sym typeface="Roboto Slab"/>
              </a:rPr>
              <a:t>Baked in:</a:t>
            </a:r>
            <a:endParaRPr/>
          </a:p>
          <a:p>
            <a:pPr indent="-647700" lvl="1" marL="1295400" marR="0" rtl="0" algn="l">
              <a:lnSpc>
                <a:spcPct val="140000"/>
              </a:lnSpc>
              <a:spcBef>
                <a:spcPts val="0"/>
              </a:spcBef>
              <a:spcAft>
                <a:spcPts val="0"/>
              </a:spcAft>
              <a:buClr>
                <a:srgbClr val="000000"/>
              </a:buClr>
              <a:buSzPts val="6000"/>
              <a:buFont typeface="Arial"/>
              <a:buChar char="•"/>
            </a:pPr>
            <a:r>
              <a:rPr b="1" i="0" lang="en-US" sz="6000" u="none" cap="none" strike="noStrike">
                <a:solidFill>
                  <a:srgbClr val="000000"/>
                </a:solidFill>
                <a:latin typeface="Roboto Slab"/>
                <a:ea typeface="Roboto Slab"/>
                <a:cs typeface="Roboto Slab"/>
                <a:sym typeface="Roboto Slab"/>
              </a:rPr>
              <a:t>Microsoft office</a:t>
            </a:r>
            <a:endParaRPr/>
          </a:p>
          <a:p>
            <a:pPr indent="-647700" lvl="1" marL="1295400" marR="0" rtl="0" algn="l">
              <a:lnSpc>
                <a:spcPct val="140000"/>
              </a:lnSpc>
              <a:spcBef>
                <a:spcPts val="0"/>
              </a:spcBef>
              <a:spcAft>
                <a:spcPts val="0"/>
              </a:spcAft>
              <a:buClr>
                <a:srgbClr val="000000"/>
              </a:buClr>
              <a:buSzPts val="6000"/>
              <a:buFont typeface="Arial"/>
              <a:buChar char="•"/>
            </a:pPr>
            <a:r>
              <a:rPr b="1" i="0" lang="en-US" sz="6000" u="none" cap="none" strike="noStrike">
                <a:solidFill>
                  <a:srgbClr val="000000"/>
                </a:solidFill>
                <a:latin typeface="Roboto Slab"/>
                <a:ea typeface="Roboto Slab"/>
                <a:cs typeface="Roboto Slab"/>
                <a:sym typeface="Roboto Slab"/>
              </a:rPr>
              <a:t>Canva</a:t>
            </a:r>
            <a:endParaRPr/>
          </a:p>
          <a:p>
            <a:pPr indent="-647700" lvl="1" marL="1295400" marR="0" rtl="0" algn="l">
              <a:lnSpc>
                <a:spcPct val="140000"/>
              </a:lnSpc>
              <a:spcBef>
                <a:spcPts val="0"/>
              </a:spcBef>
              <a:spcAft>
                <a:spcPts val="0"/>
              </a:spcAft>
              <a:buClr>
                <a:srgbClr val="000000"/>
              </a:buClr>
              <a:buSzPts val="6000"/>
              <a:buFont typeface="Arial"/>
              <a:buChar char="•"/>
            </a:pPr>
            <a:r>
              <a:rPr b="1" i="0" lang="en-US" sz="6000" u="none" cap="none" strike="noStrike">
                <a:solidFill>
                  <a:srgbClr val="000000"/>
                </a:solidFill>
                <a:latin typeface="Roboto Slab"/>
                <a:ea typeface="Roboto Slab"/>
                <a:cs typeface="Roboto Slab"/>
                <a:sym typeface="Roboto Slab"/>
              </a:rPr>
              <a:t>Canvas</a:t>
            </a:r>
            <a:endParaRPr/>
          </a:p>
          <a:p>
            <a:pPr indent="0" lvl="0" marL="0" marR="0" rtl="0" algn="l">
              <a:lnSpc>
                <a:spcPct val="140000"/>
              </a:lnSpc>
              <a:spcBef>
                <a:spcPts val="0"/>
              </a:spcBef>
              <a:spcAft>
                <a:spcPts val="0"/>
              </a:spcAft>
              <a:buNone/>
            </a:pPr>
            <a:r>
              <a:rPr b="1" i="0" lang="en-US" sz="6000" u="none" cap="none" strike="noStrike">
                <a:solidFill>
                  <a:srgbClr val="000000"/>
                </a:solidFill>
                <a:latin typeface="Roboto Slab"/>
                <a:ea typeface="Roboto Slab"/>
                <a:cs typeface="Roboto Slab"/>
                <a:sym typeface="Roboto Slab"/>
              </a:rPr>
              <a:t>Extensions</a:t>
            </a:r>
            <a:endParaRPr/>
          </a:p>
          <a:p>
            <a:pPr indent="-647700" lvl="1" marL="1295400" marR="0" rtl="0" algn="l">
              <a:lnSpc>
                <a:spcPct val="140000"/>
              </a:lnSpc>
              <a:spcBef>
                <a:spcPts val="0"/>
              </a:spcBef>
              <a:spcAft>
                <a:spcPts val="0"/>
              </a:spcAft>
              <a:buClr>
                <a:srgbClr val="000000"/>
              </a:buClr>
              <a:buSzPts val="6000"/>
              <a:buFont typeface="Arial"/>
              <a:buChar char="•"/>
            </a:pPr>
            <a:r>
              <a:rPr b="1" i="0" lang="en-US" sz="6000" u="none" cap="none" strike="noStrike">
                <a:solidFill>
                  <a:srgbClr val="000000"/>
                </a:solidFill>
                <a:latin typeface="Roboto Slab"/>
                <a:ea typeface="Roboto Slab"/>
                <a:cs typeface="Roboto Slab"/>
                <a:sym typeface="Roboto Slab"/>
              </a:rPr>
              <a:t>Google workspace</a:t>
            </a:r>
            <a:endParaRPr/>
          </a:p>
          <a:p>
            <a:pPr indent="0" lvl="0" marL="0" marR="0" rtl="0" algn="l">
              <a:lnSpc>
                <a:spcPct val="140000"/>
              </a:lnSpc>
              <a:spcBef>
                <a:spcPts val="0"/>
              </a:spcBef>
              <a:spcAft>
                <a:spcPts val="0"/>
              </a:spcAft>
              <a:buNone/>
            </a:pPr>
            <a:r>
              <a:t/>
            </a:r>
            <a:endParaRPr b="1" i="0" sz="6000" u="none" cap="none" strike="noStrike">
              <a:solidFill>
                <a:srgbClr val="000000"/>
              </a:solidFill>
              <a:latin typeface="Roboto Slab"/>
              <a:ea typeface="Roboto Slab"/>
              <a:cs typeface="Roboto Slab"/>
              <a:sym typeface="Roboto Slab"/>
            </a:endParaRPr>
          </a:p>
        </p:txBody>
      </p:sp>
      <p:sp>
        <p:nvSpPr>
          <p:cNvPr id="107" name="Google Shape;107;p3"/>
          <p:cNvSpPr/>
          <p:nvPr/>
        </p:nvSpPr>
        <p:spPr>
          <a:xfrm rot="10800000">
            <a:off x="12708951" y="0"/>
            <a:ext cx="5579049" cy="3482256"/>
          </a:xfrm>
          <a:custGeom>
            <a:rect b="b" l="l" r="r" t="t"/>
            <a:pathLst>
              <a:path extrusionOk="0" h="3482256" w="5579049">
                <a:moveTo>
                  <a:pt x="5579049" y="3482256"/>
                </a:moveTo>
                <a:lnTo>
                  <a:pt x="0" y="3482256"/>
                </a:lnTo>
                <a:lnTo>
                  <a:pt x="0" y="0"/>
                </a:lnTo>
                <a:lnTo>
                  <a:pt x="5579049" y="0"/>
                </a:lnTo>
                <a:lnTo>
                  <a:pt x="5579049" y="3482256"/>
                </a:lnTo>
                <a:close/>
              </a:path>
            </a:pathLst>
          </a:custGeom>
          <a:blipFill rotWithShape="1">
            <a:blip r:embed="rId3">
              <a:alphaModFix/>
            </a:blip>
            <a:stretch>
              <a:fillRect b="0" l="0" r="0" t="0"/>
            </a:stretch>
          </a:blipFill>
          <a:ln>
            <a:noFill/>
          </a:ln>
        </p:spPr>
      </p:sp>
      <p:sp>
        <p:nvSpPr>
          <p:cNvPr id="108" name="Google Shape;108;p3"/>
          <p:cNvSpPr/>
          <p:nvPr/>
        </p:nvSpPr>
        <p:spPr>
          <a:xfrm flipH="1">
            <a:off x="12708951" y="6804744"/>
            <a:ext cx="5579049" cy="3482256"/>
          </a:xfrm>
          <a:custGeom>
            <a:rect b="b" l="l" r="r" t="t"/>
            <a:pathLst>
              <a:path extrusionOk="0" h="3482256" w="5579049">
                <a:moveTo>
                  <a:pt x="5579049" y="0"/>
                </a:moveTo>
                <a:lnTo>
                  <a:pt x="0" y="0"/>
                </a:lnTo>
                <a:lnTo>
                  <a:pt x="0" y="3482256"/>
                </a:lnTo>
                <a:lnTo>
                  <a:pt x="5579049" y="3482256"/>
                </a:lnTo>
                <a:lnTo>
                  <a:pt x="5579049" y="0"/>
                </a:lnTo>
                <a:close/>
              </a:path>
            </a:pathLst>
          </a:custGeom>
          <a:blipFill rotWithShape="1">
            <a:blip r:embed="rId3">
              <a:alphaModFix/>
            </a:blip>
            <a:stretch>
              <a:fillRect b="0" l="0" r="0" t="0"/>
            </a:stretch>
          </a:blipFill>
          <a:ln>
            <a:noFill/>
          </a:ln>
        </p:spPr>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grpSp>
        <p:nvGrpSpPr>
          <p:cNvPr id="404" name="Google Shape;404;p30"/>
          <p:cNvGrpSpPr/>
          <p:nvPr/>
        </p:nvGrpSpPr>
        <p:grpSpPr>
          <a:xfrm>
            <a:off x="-170082" y="9639449"/>
            <a:ext cx="18628163" cy="908706"/>
            <a:chOff x="0" y="-47625"/>
            <a:chExt cx="4906183" cy="239330"/>
          </a:xfrm>
        </p:grpSpPr>
        <p:sp>
          <p:nvSpPr>
            <p:cNvPr id="405" name="Google Shape;405;p30"/>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406" name="Google Shape;406;p30"/>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7" name="Google Shape;407;p30"/>
          <p:cNvSpPr/>
          <p:nvPr/>
        </p:nvSpPr>
        <p:spPr>
          <a:xfrm>
            <a:off x="9761747" y="495798"/>
            <a:ext cx="6972845" cy="8993959"/>
          </a:xfrm>
          <a:custGeom>
            <a:rect b="b" l="l" r="r" t="t"/>
            <a:pathLst>
              <a:path extrusionOk="0" h="8993959" w="6972845">
                <a:moveTo>
                  <a:pt x="0" y="0"/>
                </a:moveTo>
                <a:lnTo>
                  <a:pt x="6972845" y="0"/>
                </a:lnTo>
                <a:lnTo>
                  <a:pt x="6972845" y="8993960"/>
                </a:lnTo>
                <a:lnTo>
                  <a:pt x="0" y="8993960"/>
                </a:lnTo>
                <a:lnTo>
                  <a:pt x="0" y="0"/>
                </a:lnTo>
                <a:close/>
              </a:path>
            </a:pathLst>
          </a:custGeom>
          <a:blipFill rotWithShape="1">
            <a:blip r:embed="rId3">
              <a:alphaModFix/>
            </a:blip>
            <a:stretch>
              <a:fillRect b="0" l="0" r="0" t="0"/>
            </a:stretch>
          </a:blipFill>
          <a:ln>
            <a:noFill/>
          </a:ln>
        </p:spPr>
      </p:sp>
      <p:sp>
        <p:nvSpPr>
          <p:cNvPr id="408" name="Google Shape;408;p30"/>
          <p:cNvSpPr txBox="1"/>
          <p:nvPr/>
        </p:nvSpPr>
        <p:spPr>
          <a:xfrm>
            <a:off x="0"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409" name="Google Shape;409;p30"/>
          <p:cNvSpPr txBox="1"/>
          <p:nvPr/>
        </p:nvSpPr>
        <p:spPr>
          <a:xfrm>
            <a:off x="0" y="1612582"/>
            <a:ext cx="6812579" cy="7877176"/>
          </a:xfrm>
          <a:prstGeom prst="rect">
            <a:avLst/>
          </a:prstGeom>
          <a:noFill/>
          <a:ln>
            <a:noFill/>
          </a:ln>
        </p:spPr>
        <p:txBody>
          <a:bodyPr anchorCtr="0" anchor="t" bIns="0" lIns="0" spcFirstLastPara="1" rIns="0" wrap="square" tIns="0">
            <a:spAutoFit/>
          </a:bodyPr>
          <a:lstStyle/>
          <a:p>
            <a:pPr indent="0" lvl="0" marL="0" marR="0" rtl="0" algn="l">
              <a:lnSpc>
                <a:spcPct val="140008"/>
              </a:lnSpc>
              <a:spcBef>
                <a:spcPts val="0"/>
              </a:spcBef>
              <a:spcAft>
                <a:spcPts val="0"/>
              </a:spcAft>
              <a:buNone/>
            </a:pPr>
            <a:r>
              <a:rPr b="1" i="0" lang="en-US" sz="4499" u="none" cap="none" strike="noStrike">
                <a:solidFill>
                  <a:srgbClr val="000000"/>
                </a:solidFill>
                <a:latin typeface="Arial"/>
                <a:ea typeface="Arial"/>
                <a:cs typeface="Arial"/>
                <a:sym typeface="Arial"/>
              </a:rPr>
              <a:t>You can now use Grackle to check accessibility in google docs!</a:t>
            </a:r>
            <a:endParaRPr/>
          </a:p>
          <a:p>
            <a:pPr indent="0" lvl="0" marL="0" marR="0" rtl="0" algn="l">
              <a:lnSpc>
                <a:spcPct val="140008"/>
              </a:lnSpc>
              <a:spcBef>
                <a:spcPts val="0"/>
              </a:spcBef>
              <a:spcAft>
                <a:spcPts val="0"/>
              </a:spcAft>
              <a:buNone/>
            </a:pPr>
            <a:r>
              <a:t/>
            </a:r>
            <a:endParaRPr b="1" i="0" sz="4499" u="none" cap="none" strike="noStrike">
              <a:solidFill>
                <a:srgbClr val="000000"/>
              </a:solidFill>
              <a:latin typeface="Arial"/>
              <a:ea typeface="Arial"/>
              <a:cs typeface="Arial"/>
              <a:sym typeface="Arial"/>
            </a:endParaRPr>
          </a:p>
          <a:p>
            <a:pPr indent="0" lvl="0" marL="0" marR="0" rtl="0" algn="l">
              <a:lnSpc>
                <a:spcPct val="140008"/>
              </a:lnSpc>
              <a:spcBef>
                <a:spcPts val="0"/>
              </a:spcBef>
              <a:spcAft>
                <a:spcPts val="0"/>
              </a:spcAft>
              <a:buNone/>
            </a:pPr>
            <a:r>
              <a:rPr b="1" i="0" lang="en-US" sz="4499" u="none" cap="none" strike="noStrike">
                <a:solidFill>
                  <a:srgbClr val="000000"/>
                </a:solidFill>
                <a:latin typeface="Arial"/>
                <a:ea typeface="Arial"/>
                <a:cs typeface="Arial"/>
                <a:sym typeface="Arial"/>
              </a:rPr>
              <a:t>It will do similar tasks as those mentioned before, locating and allowing for editing within the extension</a:t>
            </a:r>
            <a:endParaRPr/>
          </a:p>
        </p:txBody>
      </p:sp>
      <p:sp>
        <p:nvSpPr>
          <p:cNvPr id="410" name="Google Shape;410;p30"/>
          <p:cNvSpPr txBox="1"/>
          <p:nvPr/>
        </p:nvSpPr>
        <p:spPr>
          <a:xfrm>
            <a:off x="10498108" y="-28575"/>
            <a:ext cx="5500122" cy="251081"/>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a report generated by grackle docs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grpSp>
        <p:nvGrpSpPr>
          <p:cNvPr id="415" name="Google Shape;415;p31"/>
          <p:cNvGrpSpPr/>
          <p:nvPr/>
        </p:nvGrpSpPr>
        <p:grpSpPr>
          <a:xfrm>
            <a:off x="-170082" y="9639449"/>
            <a:ext cx="18628163" cy="908706"/>
            <a:chOff x="0" y="-47625"/>
            <a:chExt cx="4906183" cy="239330"/>
          </a:xfrm>
        </p:grpSpPr>
        <p:sp>
          <p:nvSpPr>
            <p:cNvPr id="416" name="Google Shape;416;p31"/>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417" name="Google Shape;417;p31"/>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8" name="Google Shape;418;p31"/>
          <p:cNvSpPr/>
          <p:nvPr/>
        </p:nvSpPr>
        <p:spPr>
          <a:xfrm>
            <a:off x="10377369" y="1158268"/>
            <a:ext cx="6717575" cy="8100032"/>
          </a:xfrm>
          <a:custGeom>
            <a:rect b="b" l="l" r="r" t="t"/>
            <a:pathLst>
              <a:path extrusionOk="0" h="8100032" w="6717575">
                <a:moveTo>
                  <a:pt x="0" y="0"/>
                </a:moveTo>
                <a:lnTo>
                  <a:pt x="6717575" y="0"/>
                </a:lnTo>
                <a:lnTo>
                  <a:pt x="6717575" y="8100032"/>
                </a:lnTo>
                <a:lnTo>
                  <a:pt x="0" y="8100032"/>
                </a:lnTo>
                <a:lnTo>
                  <a:pt x="0" y="0"/>
                </a:lnTo>
                <a:close/>
              </a:path>
            </a:pathLst>
          </a:custGeom>
          <a:blipFill rotWithShape="1">
            <a:blip r:embed="rId3">
              <a:alphaModFix/>
            </a:blip>
            <a:stretch>
              <a:fillRect b="0" l="0" r="0" t="0"/>
            </a:stretch>
          </a:blipFill>
          <a:ln>
            <a:noFill/>
          </a:ln>
        </p:spPr>
      </p:sp>
      <p:sp>
        <p:nvSpPr>
          <p:cNvPr id="419" name="Google Shape;419;p31"/>
          <p:cNvSpPr txBox="1"/>
          <p:nvPr/>
        </p:nvSpPr>
        <p:spPr>
          <a:xfrm>
            <a:off x="0"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GRACKLE DOCS</a:t>
            </a:r>
            <a:endParaRPr/>
          </a:p>
        </p:txBody>
      </p:sp>
      <p:sp>
        <p:nvSpPr>
          <p:cNvPr id="420" name="Google Shape;420;p31"/>
          <p:cNvSpPr txBox="1"/>
          <p:nvPr/>
        </p:nvSpPr>
        <p:spPr>
          <a:xfrm>
            <a:off x="2659582" y="1559737"/>
            <a:ext cx="6484418" cy="7492338"/>
          </a:xfrm>
          <a:prstGeom prst="rect">
            <a:avLst/>
          </a:prstGeom>
          <a:noFill/>
          <a:ln>
            <a:noFill/>
          </a:ln>
        </p:spPr>
        <p:txBody>
          <a:bodyPr anchorCtr="0" anchor="t" bIns="0" lIns="0" spcFirstLastPara="1" rIns="0" wrap="square" tIns="0">
            <a:spAutoFit/>
          </a:bodyPr>
          <a:lstStyle/>
          <a:p>
            <a:pPr indent="0" lvl="0" marL="0" marR="0" rtl="0" algn="l">
              <a:lnSpc>
                <a:spcPct val="139995"/>
              </a:lnSpc>
              <a:spcBef>
                <a:spcPts val="0"/>
              </a:spcBef>
              <a:spcAft>
                <a:spcPts val="0"/>
              </a:spcAft>
              <a:buNone/>
            </a:pPr>
            <a:r>
              <a:rPr b="1" i="0" lang="en-US" sz="4283" u="none" cap="none" strike="noStrike">
                <a:solidFill>
                  <a:srgbClr val="000000"/>
                </a:solidFill>
                <a:latin typeface="Arial"/>
                <a:ea typeface="Arial"/>
                <a:cs typeface="Arial"/>
                <a:sym typeface="Arial"/>
              </a:rPr>
              <a:t>Notes:</a:t>
            </a:r>
            <a:endParaRPr/>
          </a:p>
          <a:p>
            <a:pPr indent="0" lvl="0" marL="0" marR="0" rtl="0" algn="l">
              <a:lnSpc>
                <a:spcPct val="139995"/>
              </a:lnSpc>
              <a:spcBef>
                <a:spcPts val="0"/>
              </a:spcBef>
              <a:spcAft>
                <a:spcPts val="0"/>
              </a:spcAft>
              <a:buNone/>
            </a:pPr>
            <a:r>
              <a:rPr b="1" i="0" lang="en-US" sz="4283" u="none" cap="none" strike="noStrike">
                <a:solidFill>
                  <a:srgbClr val="000000"/>
                </a:solidFill>
                <a:latin typeface="Arial"/>
                <a:ea typeface="Arial"/>
                <a:cs typeface="Arial"/>
                <a:sym typeface="Arial"/>
              </a:rPr>
              <a:t>Grackle will not run if you are signed into multiple Google accounts</a:t>
            </a:r>
            <a:endParaRPr/>
          </a:p>
          <a:p>
            <a:pPr indent="0" lvl="0" marL="0" marR="0" rtl="0" algn="l">
              <a:lnSpc>
                <a:spcPct val="139995"/>
              </a:lnSpc>
              <a:spcBef>
                <a:spcPts val="0"/>
              </a:spcBef>
              <a:spcAft>
                <a:spcPts val="0"/>
              </a:spcAft>
              <a:buNone/>
            </a:pPr>
            <a:r>
              <a:rPr b="1" i="0" lang="en-US" sz="4283" u="none" cap="none" strike="noStrike">
                <a:solidFill>
                  <a:srgbClr val="000000"/>
                </a:solidFill>
                <a:latin typeface="Arial"/>
                <a:ea typeface="Arial"/>
                <a:cs typeface="Arial"/>
                <a:sym typeface="Arial"/>
              </a:rPr>
              <a:t>Sometimes it does not know if something meets requirements, these things should be checked!</a:t>
            </a:r>
            <a:endParaRPr/>
          </a:p>
        </p:txBody>
      </p:sp>
      <p:sp>
        <p:nvSpPr>
          <p:cNvPr id="421" name="Google Shape;421;p31"/>
          <p:cNvSpPr txBox="1"/>
          <p:nvPr/>
        </p:nvSpPr>
        <p:spPr>
          <a:xfrm>
            <a:off x="10986095" y="888872"/>
            <a:ext cx="5500122" cy="251081"/>
          </a:xfrm>
          <a:prstGeom prst="rect">
            <a:avLst/>
          </a:prstGeom>
          <a:noFill/>
          <a:ln>
            <a:noFill/>
          </a:ln>
        </p:spPr>
        <p:txBody>
          <a:bodyPr anchorCtr="0" anchor="t" bIns="0" lIns="0" spcFirstLastPara="1" rIns="0" wrap="square" tIns="0">
            <a:spAutoFit/>
          </a:bodyPr>
          <a:lstStyle/>
          <a:p>
            <a:pPr indent="0" lvl="0" marL="0" marR="0" rtl="0" algn="ctr">
              <a:lnSpc>
                <a:spcPct val="139973"/>
              </a:lnSpc>
              <a:spcBef>
                <a:spcPts val="0"/>
              </a:spcBef>
              <a:spcAft>
                <a:spcPts val="0"/>
              </a:spcAft>
              <a:buNone/>
            </a:pPr>
            <a:r>
              <a:rPr b="0" i="0" lang="en-US" sz="1491" u="none" cap="none" strike="noStrike">
                <a:solidFill>
                  <a:srgbClr val="000000"/>
                </a:solidFill>
                <a:latin typeface="Arial"/>
                <a:ea typeface="Arial"/>
                <a:cs typeface="Arial"/>
                <a:sym typeface="Arial"/>
              </a:rPr>
              <a:t>image of a report generated by grackle docs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2"/>
          <p:cNvSpPr/>
          <p:nvPr/>
        </p:nvSpPr>
        <p:spPr>
          <a:xfrm rot="5400000">
            <a:off x="-1283026" y="1026964"/>
            <a:ext cx="6195000" cy="3866712"/>
          </a:xfrm>
          <a:custGeom>
            <a:rect b="b" l="l" r="r" t="t"/>
            <a:pathLst>
              <a:path extrusionOk="0" h="3866712" w="6195000">
                <a:moveTo>
                  <a:pt x="0" y="0"/>
                </a:moveTo>
                <a:lnTo>
                  <a:pt x="6195000" y="0"/>
                </a:lnTo>
                <a:lnTo>
                  <a:pt x="6195000" y="3866713"/>
                </a:lnTo>
                <a:lnTo>
                  <a:pt x="0" y="3866713"/>
                </a:lnTo>
                <a:lnTo>
                  <a:pt x="0" y="0"/>
                </a:lnTo>
                <a:close/>
              </a:path>
            </a:pathLst>
          </a:custGeom>
          <a:blipFill rotWithShape="1">
            <a:blip r:embed="rId3">
              <a:alphaModFix/>
            </a:blip>
            <a:stretch>
              <a:fillRect b="0" l="0" r="0" t="0"/>
            </a:stretch>
          </a:blipFill>
          <a:ln>
            <a:noFill/>
          </a:ln>
        </p:spPr>
      </p:sp>
      <p:sp>
        <p:nvSpPr>
          <p:cNvPr id="427" name="Google Shape;427;p32"/>
          <p:cNvSpPr/>
          <p:nvPr/>
        </p:nvSpPr>
        <p:spPr>
          <a:xfrm flipH="1" rot="-5400000">
            <a:off x="13347451" y="1026964"/>
            <a:ext cx="6195000" cy="3866712"/>
          </a:xfrm>
          <a:custGeom>
            <a:rect b="b" l="l" r="r" t="t"/>
            <a:pathLst>
              <a:path extrusionOk="0" h="3866712" w="6195000">
                <a:moveTo>
                  <a:pt x="0" y="3866713"/>
                </a:moveTo>
                <a:lnTo>
                  <a:pt x="6195000" y="3866713"/>
                </a:lnTo>
                <a:lnTo>
                  <a:pt x="6195000" y="0"/>
                </a:lnTo>
                <a:lnTo>
                  <a:pt x="0" y="0"/>
                </a:lnTo>
                <a:lnTo>
                  <a:pt x="0" y="3866713"/>
                </a:lnTo>
                <a:close/>
              </a:path>
            </a:pathLst>
          </a:custGeom>
          <a:blipFill rotWithShape="1">
            <a:blip r:embed="rId3">
              <a:alphaModFix/>
            </a:blip>
            <a:stretch>
              <a:fillRect b="0" l="0" r="0" t="0"/>
            </a:stretch>
          </a:blipFill>
          <a:ln>
            <a:noFill/>
          </a:ln>
        </p:spPr>
      </p:sp>
      <p:sp>
        <p:nvSpPr>
          <p:cNvPr id="428" name="Google Shape;428;p32"/>
          <p:cNvSpPr txBox="1"/>
          <p:nvPr/>
        </p:nvSpPr>
        <p:spPr>
          <a:xfrm>
            <a:off x="1847811" y="9525"/>
            <a:ext cx="14601903"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TOOL BELT: FILLED</a:t>
            </a:r>
            <a:endParaRPr/>
          </a:p>
        </p:txBody>
      </p:sp>
      <p:sp>
        <p:nvSpPr>
          <p:cNvPr id="429" name="Google Shape;429;p32"/>
          <p:cNvSpPr txBox="1"/>
          <p:nvPr/>
        </p:nvSpPr>
        <p:spPr>
          <a:xfrm>
            <a:off x="9139238" y="2114077"/>
            <a:ext cx="9525" cy="1182624"/>
          </a:xfrm>
          <a:prstGeom prst="rect">
            <a:avLst/>
          </a:prstGeom>
          <a:noFill/>
          <a:ln>
            <a:noFill/>
          </a:ln>
        </p:spPr>
        <p:txBody>
          <a:bodyPr anchorCtr="0" anchor="t" bIns="0" lIns="0" spcFirstLastPara="1" rIns="0" wrap="square" tIns="0">
            <a:spAutoFit/>
          </a:bodyPr>
          <a:lstStyle/>
          <a:p>
            <a:pPr indent="0" lvl="0" marL="0" marR="0" rtl="0" algn="ctr">
              <a:lnSpc>
                <a:spcPct val="513500"/>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430" name="Google Shape;430;p32"/>
          <p:cNvSpPr txBox="1"/>
          <p:nvPr/>
        </p:nvSpPr>
        <p:spPr>
          <a:xfrm>
            <a:off x="2910400" y="1460603"/>
            <a:ext cx="12457675" cy="8826397"/>
          </a:xfrm>
          <a:prstGeom prst="rect">
            <a:avLst/>
          </a:prstGeom>
          <a:noFill/>
          <a:ln>
            <a:noFill/>
          </a:ln>
        </p:spPr>
        <p:txBody>
          <a:bodyPr anchorCtr="0" anchor="t" bIns="0" lIns="0" spcFirstLastPara="1" rIns="0" wrap="square" tIns="0">
            <a:spAutoFit/>
          </a:bodyPr>
          <a:lstStyle/>
          <a:p>
            <a:pPr indent="0" lvl="0" marL="0" marR="0" rtl="0" algn="ctr">
              <a:lnSpc>
                <a:spcPct val="139988"/>
              </a:lnSpc>
              <a:spcBef>
                <a:spcPts val="0"/>
              </a:spcBef>
              <a:spcAft>
                <a:spcPts val="0"/>
              </a:spcAft>
              <a:buNone/>
            </a:pPr>
            <a:r>
              <a:rPr b="1" i="0" lang="en-US" sz="5004" u="none" cap="none" strike="noStrike">
                <a:solidFill>
                  <a:srgbClr val="000000"/>
                </a:solidFill>
                <a:latin typeface="Montserrat"/>
                <a:ea typeface="Montserrat"/>
                <a:cs typeface="Montserrat"/>
                <a:sym typeface="Montserrat"/>
              </a:rPr>
              <a:t>Now that we have these tools within:</a:t>
            </a:r>
            <a:endParaRPr/>
          </a:p>
          <a:p>
            <a:pPr indent="-540187" lvl="1" marL="1080373" marR="0" rtl="0" algn="l">
              <a:lnSpc>
                <a:spcPct val="139988"/>
              </a:lnSpc>
              <a:spcBef>
                <a:spcPts val="0"/>
              </a:spcBef>
              <a:spcAft>
                <a:spcPts val="0"/>
              </a:spcAft>
              <a:buClr>
                <a:srgbClr val="000000"/>
              </a:buClr>
              <a:buSzPts val="5004"/>
              <a:buFont typeface="Arial"/>
              <a:buChar char="•"/>
            </a:pPr>
            <a:r>
              <a:rPr b="1" i="0" lang="en-US" sz="5004" u="none" cap="none" strike="noStrike">
                <a:solidFill>
                  <a:srgbClr val="000000"/>
                </a:solidFill>
                <a:latin typeface="Montserrat"/>
                <a:ea typeface="Montserrat"/>
                <a:cs typeface="Montserrat"/>
                <a:sym typeface="Montserrat"/>
              </a:rPr>
              <a:t>Microsoft office</a:t>
            </a:r>
            <a:endParaRPr/>
          </a:p>
          <a:p>
            <a:pPr indent="-540187" lvl="1" marL="1080373" marR="0" rtl="0" algn="l">
              <a:lnSpc>
                <a:spcPct val="139988"/>
              </a:lnSpc>
              <a:spcBef>
                <a:spcPts val="0"/>
              </a:spcBef>
              <a:spcAft>
                <a:spcPts val="0"/>
              </a:spcAft>
              <a:buClr>
                <a:srgbClr val="000000"/>
              </a:buClr>
              <a:buSzPts val="5004"/>
              <a:buFont typeface="Arial"/>
              <a:buChar char="•"/>
            </a:pPr>
            <a:r>
              <a:rPr b="1" i="0" lang="en-US" sz="5004" u="none" cap="none" strike="noStrike">
                <a:solidFill>
                  <a:srgbClr val="000000"/>
                </a:solidFill>
                <a:latin typeface="Montserrat"/>
                <a:ea typeface="Montserrat"/>
                <a:cs typeface="Montserrat"/>
                <a:sym typeface="Montserrat"/>
              </a:rPr>
              <a:t>Canva</a:t>
            </a:r>
            <a:endParaRPr/>
          </a:p>
          <a:p>
            <a:pPr indent="-540187" lvl="1" marL="1080373" marR="0" rtl="0" algn="l">
              <a:lnSpc>
                <a:spcPct val="139988"/>
              </a:lnSpc>
              <a:spcBef>
                <a:spcPts val="0"/>
              </a:spcBef>
              <a:spcAft>
                <a:spcPts val="0"/>
              </a:spcAft>
              <a:buClr>
                <a:srgbClr val="000000"/>
              </a:buClr>
              <a:buSzPts val="5004"/>
              <a:buFont typeface="Arial"/>
              <a:buChar char="•"/>
            </a:pPr>
            <a:r>
              <a:rPr b="1" i="0" lang="en-US" sz="5004" u="none" cap="none" strike="noStrike">
                <a:solidFill>
                  <a:srgbClr val="000000"/>
                </a:solidFill>
                <a:latin typeface="Montserrat"/>
                <a:ea typeface="Montserrat"/>
                <a:cs typeface="Montserrat"/>
                <a:sym typeface="Montserrat"/>
              </a:rPr>
              <a:t>Canvas</a:t>
            </a:r>
            <a:endParaRPr/>
          </a:p>
          <a:p>
            <a:pPr indent="-540187" lvl="1" marL="1080373" marR="0" rtl="0" algn="l">
              <a:lnSpc>
                <a:spcPct val="139988"/>
              </a:lnSpc>
              <a:spcBef>
                <a:spcPts val="0"/>
              </a:spcBef>
              <a:spcAft>
                <a:spcPts val="0"/>
              </a:spcAft>
              <a:buClr>
                <a:srgbClr val="000000"/>
              </a:buClr>
              <a:buSzPts val="5004"/>
              <a:buFont typeface="Arial"/>
              <a:buChar char="•"/>
            </a:pPr>
            <a:r>
              <a:rPr b="1" i="0" lang="en-US" sz="5004" u="none" cap="none" strike="noStrike">
                <a:solidFill>
                  <a:srgbClr val="000000"/>
                </a:solidFill>
                <a:latin typeface="Montserrat"/>
                <a:ea typeface="Montserrat"/>
                <a:cs typeface="Montserrat"/>
                <a:sym typeface="Montserrat"/>
              </a:rPr>
              <a:t>Google workspace </a:t>
            </a:r>
            <a:endParaRPr/>
          </a:p>
          <a:p>
            <a:pPr indent="0" lvl="0" marL="0" marR="0" rtl="0" algn="ctr">
              <a:lnSpc>
                <a:spcPct val="139988"/>
              </a:lnSpc>
              <a:spcBef>
                <a:spcPts val="0"/>
              </a:spcBef>
              <a:spcAft>
                <a:spcPts val="0"/>
              </a:spcAft>
              <a:buNone/>
            </a:pPr>
            <a:r>
              <a:t/>
            </a:r>
            <a:endParaRPr b="1" i="0" sz="5004" u="none" cap="none" strike="noStrike">
              <a:solidFill>
                <a:srgbClr val="000000"/>
              </a:solidFill>
              <a:latin typeface="Montserrat"/>
              <a:ea typeface="Montserrat"/>
              <a:cs typeface="Montserrat"/>
              <a:sym typeface="Montserrat"/>
            </a:endParaRPr>
          </a:p>
          <a:p>
            <a:pPr indent="0" lvl="0" marL="0" marR="0" rtl="0" algn="ctr">
              <a:lnSpc>
                <a:spcPct val="139988"/>
              </a:lnSpc>
              <a:spcBef>
                <a:spcPts val="0"/>
              </a:spcBef>
              <a:spcAft>
                <a:spcPts val="0"/>
              </a:spcAft>
              <a:buNone/>
            </a:pPr>
            <a:r>
              <a:rPr b="1" i="0" lang="en-US" sz="5004" u="none" cap="none" strike="noStrike">
                <a:solidFill>
                  <a:srgbClr val="000000"/>
                </a:solidFill>
                <a:latin typeface="Montserrat"/>
                <a:ea typeface="Montserrat"/>
                <a:cs typeface="Montserrat"/>
                <a:sym typeface="Montserrat"/>
              </a:rPr>
              <a:t>You will work to use Grackle docs on a sample assignment to spot errors and issues, and work to fix them in a given time frame! </a:t>
            </a:r>
            <a:endParaRPr/>
          </a:p>
        </p:txBody>
      </p:sp>
      <p:sp>
        <p:nvSpPr>
          <p:cNvPr id="431" name="Google Shape;431;p32"/>
          <p:cNvSpPr/>
          <p:nvPr/>
        </p:nvSpPr>
        <p:spPr>
          <a:xfrm flipH="1" rot="10800000">
            <a:off x="-373418" y="-373339"/>
            <a:ext cx="5579049" cy="3482256"/>
          </a:xfrm>
          <a:custGeom>
            <a:rect b="b" l="l" r="r" t="t"/>
            <a:pathLst>
              <a:path extrusionOk="0" h="3482256" w="5579049">
                <a:moveTo>
                  <a:pt x="0" y="3482256"/>
                </a:moveTo>
                <a:lnTo>
                  <a:pt x="5579049" y="3482256"/>
                </a:lnTo>
                <a:lnTo>
                  <a:pt x="5579049" y="0"/>
                </a:lnTo>
                <a:lnTo>
                  <a:pt x="0" y="0"/>
                </a:lnTo>
                <a:lnTo>
                  <a:pt x="0" y="3482256"/>
                </a:lnTo>
                <a:close/>
              </a:path>
            </a:pathLst>
          </a:custGeom>
          <a:blipFill rotWithShape="1">
            <a:blip r:embed="rId4">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grpSp>
        <p:nvGrpSpPr>
          <p:cNvPr id="113" name="Google Shape;113;p4"/>
          <p:cNvGrpSpPr/>
          <p:nvPr/>
        </p:nvGrpSpPr>
        <p:grpSpPr>
          <a:xfrm>
            <a:off x="-170082" y="9687074"/>
            <a:ext cx="18628163" cy="908706"/>
            <a:chOff x="0" y="-47625"/>
            <a:chExt cx="4906183" cy="239330"/>
          </a:xfrm>
        </p:grpSpPr>
        <p:sp>
          <p:nvSpPr>
            <p:cNvPr id="114" name="Google Shape;114;p4"/>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115" name="Google Shape;115;p4"/>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6" name="Google Shape;116;p4"/>
          <p:cNvSpPr/>
          <p:nvPr/>
        </p:nvSpPr>
        <p:spPr>
          <a:xfrm rot="10800000">
            <a:off x="12442657" y="-154031"/>
            <a:ext cx="6015424" cy="3754627"/>
          </a:xfrm>
          <a:custGeom>
            <a:rect b="b" l="l" r="r" t="t"/>
            <a:pathLst>
              <a:path extrusionOk="0" h="3754627" w="6015424">
                <a:moveTo>
                  <a:pt x="6015425" y="3754627"/>
                </a:moveTo>
                <a:lnTo>
                  <a:pt x="0" y="3754627"/>
                </a:lnTo>
                <a:lnTo>
                  <a:pt x="0" y="0"/>
                </a:lnTo>
                <a:lnTo>
                  <a:pt x="6015425" y="0"/>
                </a:lnTo>
                <a:lnTo>
                  <a:pt x="6015425" y="3754627"/>
                </a:lnTo>
                <a:close/>
              </a:path>
            </a:pathLst>
          </a:custGeom>
          <a:blipFill rotWithShape="1">
            <a:blip r:embed="rId3">
              <a:alphaModFix/>
            </a:blip>
            <a:stretch>
              <a:fillRect b="0" l="0" r="0" t="0"/>
            </a:stretch>
          </a:blipFill>
          <a:ln>
            <a:noFill/>
          </a:ln>
        </p:spPr>
      </p:sp>
      <p:sp>
        <p:nvSpPr>
          <p:cNvPr id="117" name="Google Shape;117;p4"/>
          <p:cNvSpPr/>
          <p:nvPr/>
        </p:nvSpPr>
        <p:spPr>
          <a:xfrm>
            <a:off x="681792" y="2667065"/>
            <a:ext cx="5901559" cy="5901559"/>
          </a:xfrm>
          <a:custGeom>
            <a:rect b="b" l="l" r="r" t="t"/>
            <a:pathLst>
              <a:path extrusionOk="0" h="5901559" w="5901559">
                <a:moveTo>
                  <a:pt x="0" y="0"/>
                </a:moveTo>
                <a:lnTo>
                  <a:pt x="5901559" y="0"/>
                </a:lnTo>
                <a:lnTo>
                  <a:pt x="5901559" y="5901559"/>
                </a:lnTo>
                <a:lnTo>
                  <a:pt x="0" y="5901559"/>
                </a:lnTo>
                <a:lnTo>
                  <a:pt x="0" y="0"/>
                </a:lnTo>
                <a:close/>
              </a:path>
            </a:pathLst>
          </a:custGeom>
          <a:blipFill rotWithShape="1">
            <a:blip r:embed="rId4">
              <a:alphaModFix/>
            </a:blip>
            <a:stretch>
              <a:fillRect b="0" l="0" r="0" t="0"/>
            </a:stretch>
          </a:blipFill>
          <a:ln>
            <a:noFill/>
          </a:ln>
        </p:spPr>
      </p:sp>
      <p:sp>
        <p:nvSpPr>
          <p:cNvPr id="118" name="Google Shape;118;p4"/>
          <p:cNvSpPr txBox="1"/>
          <p:nvPr/>
        </p:nvSpPr>
        <p:spPr>
          <a:xfrm>
            <a:off x="0" y="9525"/>
            <a:ext cx="12442657" cy="1358264"/>
          </a:xfrm>
          <a:prstGeom prst="rect">
            <a:avLst/>
          </a:prstGeom>
          <a:noFill/>
          <a:ln>
            <a:noFill/>
          </a:ln>
        </p:spPr>
        <p:txBody>
          <a:bodyPr anchorCtr="0" anchor="t" bIns="0" lIns="0" spcFirstLastPara="1" rIns="0" wrap="square" tIns="0">
            <a:spAutoFit/>
          </a:bodyPr>
          <a:lstStyle/>
          <a:p>
            <a:pPr indent="0" lvl="0" marL="0" marR="0" rtl="0" algn="l">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CAPABILITIES</a:t>
            </a:r>
            <a:endParaRPr/>
          </a:p>
        </p:txBody>
      </p:sp>
      <p:sp>
        <p:nvSpPr>
          <p:cNvPr id="119" name="Google Shape;119;p4"/>
          <p:cNvSpPr txBox="1"/>
          <p:nvPr/>
        </p:nvSpPr>
        <p:spPr>
          <a:xfrm>
            <a:off x="6966342" y="2140147"/>
            <a:ext cx="9242610" cy="6835141"/>
          </a:xfrm>
          <a:prstGeom prst="rect">
            <a:avLst/>
          </a:prstGeom>
          <a:noFill/>
          <a:ln>
            <a:noFill/>
          </a:ln>
        </p:spPr>
        <p:txBody>
          <a:bodyPr anchorCtr="0" anchor="t" bIns="0" lIns="0" spcFirstLastPara="1" rIns="0" wrap="square" tIns="0">
            <a:spAutoFit/>
          </a:bodyPr>
          <a:lstStyle/>
          <a:p>
            <a:pPr indent="0" lvl="0" marL="0" marR="0" rtl="0" algn="just">
              <a:lnSpc>
                <a:spcPct val="140010"/>
              </a:lnSpc>
              <a:spcBef>
                <a:spcPts val="0"/>
              </a:spcBef>
              <a:spcAft>
                <a:spcPts val="0"/>
              </a:spcAft>
              <a:buNone/>
            </a:pPr>
            <a:r>
              <a:rPr b="0" i="0" lang="en-US" sz="3899" u="none" cap="none" strike="noStrike">
                <a:solidFill>
                  <a:srgbClr val="000000"/>
                </a:solidFill>
                <a:latin typeface="Arial"/>
                <a:ea typeface="Arial"/>
                <a:cs typeface="Arial"/>
                <a:sym typeface="Arial"/>
              </a:rPr>
              <a:t>These programs differ in effectiveness and ability but for the most part they are capable of doing the following:</a:t>
            </a:r>
            <a:endParaRPr/>
          </a:p>
          <a:p>
            <a:pPr indent="0" lvl="0" marL="0" marR="0" rtl="0" algn="just">
              <a:lnSpc>
                <a:spcPct val="140010"/>
              </a:lnSpc>
              <a:spcBef>
                <a:spcPts val="0"/>
              </a:spcBef>
              <a:spcAft>
                <a:spcPts val="0"/>
              </a:spcAft>
              <a:buNone/>
            </a:pPr>
            <a:r>
              <a:t/>
            </a:r>
            <a:endParaRPr b="0" i="0" sz="3899" u="none" cap="none" strike="noStrike">
              <a:solidFill>
                <a:srgbClr val="000000"/>
              </a:solidFill>
              <a:latin typeface="Arial"/>
              <a:ea typeface="Arial"/>
              <a:cs typeface="Arial"/>
              <a:sym typeface="Arial"/>
            </a:endParaRPr>
          </a:p>
          <a:p>
            <a:pPr indent="-421003" lvl="1" marL="842005" marR="0" rtl="0" algn="l">
              <a:lnSpc>
                <a:spcPct val="140010"/>
              </a:lnSpc>
              <a:spcBef>
                <a:spcPts val="0"/>
              </a:spcBef>
              <a:spcAft>
                <a:spcPts val="0"/>
              </a:spcAft>
              <a:buClr>
                <a:srgbClr val="000000"/>
              </a:buClr>
              <a:buSzPts val="3899"/>
              <a:buFont typeface="Arial"/>
              <a:buChar char="•"/>
            </a:pPr>
            <a:r>
              <a:rPr b="0" i="0" lang="en-US" sz="3899" u="none" cap="none" strike="noStrike">
                <a:solidFill>
                  <a:srgbClr val="000000"/>
                </a:solidFill>
                <a:latin typeface="Arial"/>
                <a:ea typeface="Arial"/>
                <a:cs typeface="Arial"/>
                <a:sym typeface="Arial"/>
              </a:rPr>
              <a:t>scanning for errors</a:t>
            </a:r>
            <a:endParaRPr/>
          </a:p>
          <a:p>
            <a:pPr indent="-421003" lvl="1" marL="842005" marR="0" rtl="0" algn="l">
              <a:lnSpc>
                <a:spcPct val="140010"/>
              </a:lnSpc>
              <a:spcBef>
                <a:spcPts val="0"/>
              </a:spcBef>
              <a:spcAft>
                <a:spcPts val="0"/>
              </a:spcAft>
              <a:buClr>
                <a:srgbClr val="000000"/>
              </a:buClr>
              <a:buSzPts val="3899"/>
              <a:buFont typeface="Arial"/>
              <a:buChar char="•"/>
            </a:pPr>
            <a:r>
              <a:rPr b="0" i="0" lang="en-US" sz="3899" u="none" cap="none" strike="noStrike">
                <a:solidFill>
                  <a:srgbClr val="000000"/>
                </a:solidFill>
                <a:latin typeface="Arial"/>
                <a:ea typeface="Arial"/>
                <a:cs typeface="Arial"/>
                <a:sym typeface="Arial"/>
              </a:rPr>
              <a:t>navigating the document to find them</a:t>
            </a:r>
            <a:endParaRPr/>
          </a:p>
          <a:p>
            <a:pPr indent="-421003" lvl="1" marL="842005" marR="0" rtl="0" algn="l">
              <a:lnSpc>
                <a:spcPct val="140010"/>
              </a:lnSpc>
              <a:spcBef>
                <a:spcPts val="0"/>
              </a:spcBef>
              <a:spcAft>
                <a:spcPts val="0"/>
              </a:spcAft>
              <a:buClr>
                <a:srgbClr val="000000"/>
              </a:buClr>
              <a:buSzPts val="3899"/>
              <a:buFont typeface="Arial"/>
              <a:buChar char="•"/>
            </a:pPr>
            <a:r>
              <a:rPr b="0" i="0" lang="en-US" sz="3899" u="none" cap="none" strike="noStrike">
                <a:solidFill>
                  <a:srgbClr val="000000"/>
                </a:solidFill>
                <a:latin typeface="Arial"/>
                <a:ea typeface="Arial"/>
                <a:cs typeface="Arial"/>
                <a:sym typeface="Arial"/>
              </a:rPr>
              <a:t>suggesting and facilitating fixes</a:t>
            </a:r>
            <a:endParaRPr/>
          </a:p>
        </p:txBody>
      </p:sp>
      <p:sp>
        <p:nvSpPr>
          <p:cNvPr id="120" name="Google Shape;120;p4"/>
          <p:cNvSpPr txBox="1"/>
          <p:nvPr/>
        </p:nvSpPr>
        <p:spPr>
          <a:xfrm>
            <a:off x="2177587" y="8637270"/>
            <a:ext cx="2909968" cy="935355"/>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image of a checklist regarding accessibility features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grpSp>
        <p:nvGrpSpPr>
          <p:cNvPr id="125" name="Google Shape;125;p5"/>
          <p:cNvGrpSpPr/>
          <p:nvPr/>
        </p:nvGrpSpPr>
        <p:grpSpPr>
          <a:xfrm>
            <a:off x="-170082" y="9639449"/>
            <a:ext cx="18628163" cy="908706"/>
            <a:chOff x="0" y="-47625"/>
            <a:chExt cx="4906183" cy="239330"/>
          </a:xfrm>
        </p:grpSpPr>
        <p:sp>
          <p:nvSpPr>
            <p:cNvPr id="126" name="Google Shape;126;p5"/>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127" name="Google Shape;127;p5"/>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8" name="Google Shape;128;p5"/>
          <p:cNvSpPr txBox="1"/>
          <p:nvPr/>
        </p:nvSpPr>
        <p:spPr>
          <a:xfrm>
            <a:off x="3403926"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MICROSOFT OFFICE</a:t>
            </a:r>
            <a:endParaRPr/>
          </a:p>
        </p:txBody>
      </p:sp>
      <p:sp>
        <p:nvSpPr>
          <p:cNvPr id="129" name="Google Shape;129;p5"/>
          <p:cNvSpPr txBox="1"/>
          <p:nvPr/>
        </p:nvSpPr>
        <p:spPr>
          <a:xfrm>
            <a:off x="4261080" y="9085897"/>
            <a:ext cx="9765839" cy="306705"/>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Video demonstrating how to access Microsoft office’s accessibility checker</a:t>
            </a:r>
            <a:endParaRPr/>
          </a:p>
        </p:txBody>
      </p:sp>
      <p:pic>
        <p:nvPicPr>
          <p:cNvPr id="130" name="Google Shape;130;p5" title="Recording 2026-03-05 103626.mp4">
            <a:hlinkClick r:id="rId3"/>
          </p:cNvPr>
          <p:cNvPicPr preferRelativeResize="0"/>
          <p:nvPr/>
        </p:nvPicPr>
        <p:blipFill>
          <a:blip r:embed="rId4">
            <a:alphaModFix/>
          </a:blip>
          <a:stretch>
            <a:fillRect/>
          </a:stretch>
        </p:blipFill>
        <p:spPr>
          <a:xfrm>
            <a:off x="1304263" y="1367789"/>
            <a:ext cx="15679476" cy="741330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6"/>
          <p:cNvSpPr/>
          <p:nvPr/>
        </p:nvSpPr>
        <p:spPr>
          <a:xfrm flipH="1" rot="10800000">
            <a:off x="-157643" y="-148471"/>
            <a:ext cx="5866654" cy="3661770"/>
          </a:xfrm>
          <a:custGeom>
            <a:rect b="b" l="l" r="r" t="t"/>
            <a:pathLst>
              <a:path extrusionOk="0" h="3661770" w="5866654">
                <a:moveTo>
                  <a:pt x="0" y="3661769"/>
                </a:moveTo>
                <a:lnTo>
                  <a:pt x="5866654" y="3661769"/>
                </a:lnTo>
                <a:lnTo>
                  <a:pt x="5866654" y="0"/>
                </a:lnTo>
                <a:lnTo>
                  <a:pt x="0" y="0"/>
                </a:lnTo>
                <a:lnTo>
                  <a:pt x="0" y="3661769"/>
                </a:lnTo>
                <a:close/>
              </a:path>
            </a:pathLst>
          </a:custGeom>
          <a:blipFill rotWithShape="1">
            <a:blip r:embed="rId3">
              <a:alphaModFix/>
            </a:blip>
            <a:stretch>
              <a:fillRect b="0" l="0" r="0" t="0"/>
            </a:stretch>
          </a:blipFill>
          <a:ln>
            <a:noFill/>
          </a:ln>
        </p:spPr>
      </p:sp>
      <p:sp>
        <p:nvSpPr>
          <p:cNvPr id="136" name="Google Shape;136;p6"/>
          <p:cNvSpPr/>
          <p:nvPr/>
        </p:nvSpPr>
        <p:spPr>
          <a:xfrm>
            <a:off x="0" y="4189318"/>
            <a:ext cx="4600646" cy="6097682"/>
          </a:xfrm>
          <a:custGeom>
            <a:rect b="b" l="l" r="r" t="t"/>
            <a:pathLst>
              <a:path extrusionOk="0" h="6097682" w="4600646">
                <a:moveTo>
                  <a:pt x="0" y="0"/>
                </a:moveTo>
                <a:lnTo>
                  <a:pt x="4600646" y="0"/>
                </a:lnTo>
                <a:lnTo>
                  <a:pt x="4600646" y="6097682"/>
                </a:lnTo>
                <a:lnTo>
                  <a:pt x="0" y="6097682"/>
                </a:lnTo>
                <a:lnTo>
                  <a:pt x="0" y="0"/>
                </a:lnTo>
                <a:close/>
              </a:path>
            </a:pathLst>
          </a:custGeom>
          <a:blipFill rotWithShape="1">
            <a:blip r:embed="rId4">
              <a:alphaModFix/>
            </a:blip>
            <a:stretch>
              <a:fillRect b="0" l="0" r="0" t="0"/>
            </a:stretch>
          </a:blipFill>
          <a:ln>
            <a:noFill/>
          </a:ln>
        </p:spPr>
      </p:sp>
      <p:sp>
        <p:nvSpPr>
          <p:cNvPr id="137" name="Google Shape;137;p6"/>
          <p:cNvSpPr/>
          <p:nvPr/>
        </p:nvSpPr>
        <p:spPr>
          <a:xfrm>
            <a:off x="5054137" y="464458"/>
            <a:ext cx="3463336" cy="6097682"/>
          </a:xfrm>
          <a:custGeom>
            <a:rect b="b" l="l" r="r" t="t"/>
            <a:pathLst>
              <a:path extrusionOk="0" h="6097682" w="3463336">
                <a:moveTo>
                  <a:pt x="0" y="0"/>
                </a:moveTo>
                <a:lnTo>
                  <a:pt x="3463336" y="0"/>
                </a:lnTo>
                <a:lnTo>
                  <a:pt x="3463336" y="6097681"/>
                </a:lnTo>
                <a:lnTo>
                  <a:pt x="0" y="6097681"/>
                </a:lnTo>
                <a:lnTo>
                  <a:pt x="0" y="0"/>
                </a:lnTo>
                <a:close/>
              </a:path>
            </a:pathLst>
          </a:custGeom>
          <a:blipFill rotWithShape="1">
            <a:blip r:embed="rId5">
              <a:alphaModFix/>
            </a:blip>
            <a:stretch>
              <a:fillRect b="0" l="0" r="0" t="0"/>
            </a:stretch>
          </a:blipFill>
          <a:ln>
            <a:noFill/>
          </a:ln>
        </p:spPr>
      </p:sp>
      <p:sp>
        <p:nvSpPr>
          <p:cNvPr id="138" name="Google Shape;138;p6"/>
          <p:cNvSpPr txBox="1"/>
          <p:nvPr/>
        </p:nvSpPr>
        <p:spPr>
          <a:xfrm>
            <a:off x="9796381" y="9525"/>
            <a:ext cx="8434373" cy="2691764"/>
          </a:xfrm>
          <a:prstGeom prst="rect">
            <a:avLst/>
          </a:prstGeom>
          <a:noFill/>
          <a:ln>
            <a:noFill/>
          </a:ln>
        </p:spPr>
        <p:txBody>
          <a:bodyPr anchorCtr="0" anchor="t" bIns="0" lIns="0" spcFirstLastPara="1" rIns="0" wrap="square" tIns="0">
            <a:spAutoFit/>
          </a:bodyPr>
          <a:lstStyle/>
          <a:p>
            <a:pPr indent="0" lvl="0" marL="0" marR="0" rtl="0" algn="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MICROSOFT OFFICE </a:t>
            </a:r>
            <a:endParaRPr/>
          </a:p>
        </p:txBody>
      </p:sp>
      <p:sp>
        <p:nvSpPr>
          <p:cNvPr id="139" name="Google Shape;139;p6"/>
          <p:cNvSpPr txBox="1"/>
          <p:nvPr/>
        </p:nvSpPr>
        <p:spPr>
          <a:xfrm>
            <a:off x="8970965" y="2858281"/>
            <a:ext cx="9044025" cy="5802630"/>
          </a:xfrm>
          <a:prstGeom prst="rect">
            <a:avLst/>
          </a:prstGeom>
          <a:noFill/>
          <a:ln>
            <a:noFill/>
          </a:ln>
        </p:spPr>
        <p:txBody>
          <a:bodyPr anchorCtr="0" anchor="t" bIns="0" lIns="0" spcFirstLastPara="1" rIns="0" wrap="square" tIns="0">
            <a:spAutoFit/>
          </a:bodyPr>
          <a:lstStyle/>
          <a:p>
            <a:pPr indent="0" lvl="0" marL="0" marR="0" rtl="0" algn="just">
              <a:lnSpc>
                <a:spcPct val="140012"/>
              </a:lnSpc>
              <a:spcBef>
                <a:spcPts val="0"/>
              </a:spcBef>
              <a:spcAft>
                <a:spcPts val="0"/>
              </a:spcAft>
              <a:buNone/>
            </a:pPr>
            <a:r>
              <a:rPr b="1" i="0" lang="en-US" sz="3299" u="none" cap="none" strike="noStrike">
                <a:solidFill>
                  <a:srgbClr val="000000"/>
                </a:solidFill>
                <a:latin typeface="Arial"/>
                <a:ea typeface="Arial"/>
                <a:cs typeface="Arial"/>
                <a:sym typeface="Arial"/>
              </a:rPr>
              <a:t>Does a solid job at identifying major issues and hurdles, many of which are covered by the core A11y skills.</a:t>
            </a:r>
            <a:endParaRPr/>
          </a:p>
          <a:p>
            <a:pPr indent="0" lvl="0" marL="0" marR="0" rtl="0" algn="just">
              <a:lnSpc>
                <a:spcPct val="140012"/>
              </a:lnSpc>
              <a:spcBef>
                <a:spcPts val="0"/>
              </a:spcBef>
              <a:spcAft>
                <a:spcPts val="0"/>
              </a:spcAft>
              <a:buNone/>
            </a:pPr>
            <a:r>
              <a:t/>
            </a:r>
            <a:endParaRPr b="1" i="0" sz="3299" u="none" cap="none" strike="noStrike">
              <a:solidFill>
                <a:srgbClr val="000000"/>
              </a:solidFill>
              <a:latin typeface="Arial"/>
              <a:ea typeface="Arial"/>
              <a:cs typeface="Arial"/>
              <a:sym typeface="Arial"/>
            </a:endParaRPr>
          </a:p>
          <a:p>
            <a:pPr indent="0" lvl="0" marL="0" marR="0" rtl="0" algn="just">
              <a:lnSpc>
                <a:spcPct val="140012"/>
              </a:lnSpc>
              <a:spcBef>
                <a:spcPts val="0"/>
              </a:spcBef>
              <a:spcAft>
                <a:spcPts val="0"/>
              </a:spcAft>
              <a:buNone/>
            </a:pPr>
            <a:r>
              <a:rPr b="1" i="0" lang="en-US" sz="3299" u="none" cap="none" strike="noStrike">
                <a:solidFill>
                  <a:srgbClr val="000000"/>
                </a:solidFill>
                <a:latin typeface="Arial"/>
                <a:ea typeface="Arial"/>
                <a:cs typeface="Arial"/>
                <a:sym typeface="Arial"/>
              </a:rPr>
              <a:t>Here is what happens when you click on different issues that it brings up</a:t>
            </a:r>
            <a:endParaRPr/>
          </a:p>
          <a:p>
            <a:pPr indent="0" lvl="0" marL="0" marR="0" rtl="0" algn="just">
              <a:lnSpc>
                <a:spcPct val="140012"/>
              </a:lnSpc>
              <a:spcBef>
                <a:spcPts val="0"/>
              </a:spcBef>
              <a:spcAft>
                <a:spcPts val="0"/>
              </a:spcAft>
              <a:buNone/>
            </a:pPr>
            <a:r>
              <a:t/>
            </a:r>
            <a:endParaRPr b="1" i="0" sz="3299" u="none" cap="none" strike="noStrike">
              <a:solidFill>
                <a:srgbClr val="000000"/>
              </a:solidFill>
              <a:latin typeface="Arial"/>
              <a:ea typeface="Arial"/>
              <a:cs typeface="Arial"/>
              <a:sym typeface="Arial"/>
            </a:endParaRPr>
          </a:p>
          <a:p>
            <a:pPr indent="0" lvl="0" marL="0" marR="0" rtl="0" algn="just">
              <a:lnSpc>
                <a:spcPct val="140012"/>
              </a:lnSpc>
              <a:spcBef>
                <a:spcPts val="0"/>
              </a:spcBef>
              <a:spcAft>
                <a:spcPts val="0"/>
              </a:spcAft>
              <a:buNone/>
            </a:pPr>
            <a:r>
              <a:rPr b="1" i="0" lang="en-US" sz="3299" u="none" cap="none" strike="noStrike">
                <a:solidFill>
                  <a:srgbClr val="000000"/>
                </a:solidFill>
                <a:latin typeface="Arial"/>
                <a:ea typeface="Arial"/>
                <a:cs typeface="Arial"/>
                <a:sym typeface="Arial"/>
              </a:rPr>
              <a:t>It not only locates them but immediately allows you to resolve them within the checker itself. </a:t>
            </a:r>
            <a:endParaRPr/>
          </a:p>
        </p:txBody>
      </p:sp>
      <p:sp>
        <p:nvSpPr>
          <p:cNvPr id="140" name="Google Shape;140;p6"/>
          <p:cNvSpPr txBox="1"/>
          <p:nvPr/>
        </p:nvSpPr>
        <p:spPr>
          <a:xfrm>
            <a:off x="4860735" y="6908594"/>
            <a:ext cx="2909968" cy="124968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two images showcasing the edits one can make in the microsoft office accessibility checker</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7"/>
          <p:cNvSpPr/>
          <p:nvPr/>
        </p:nvSpPr>
        <p:spPr>
          <a:xfrm flipH="1" rot="10800000">
            <a:off x="-157643" y="-148471"/>
            <a:ext cx="5866654" cy="3661770"/>
          </a:xfrm>
          <a:custGeom>
            <a:rect b="b" l="l" r="r" t="t"/>
            <a:pathLst>
              <a:path extrusionOk="0" h="3661770" w="5866654">
                <a:moveTo>
                  <a:pt x="0" y="3661769"/>
                </a:moveTo>
                <a:lnTo>
                  <a:pt x="5866654" y="3661769"/>
                </a:lnTo>
                <a:lnTo>
                  <a:pt x="5866654" y="0"/>
                </a:lnTo>
                <a:lnTo>
                  <a:pt x="0" y="0"/>
                </a:lnTo>
                <a:lnTo>
                  <a:pt x="0" y="3661769"/>
                </a:lnTo>
                <a:close/>
              </a:path>
            </a:pathLst>
          </a:custGeom>
          <a:blipFill rotWithShape="1">
            <a:blip r:embed="rId3">
              <a:alphaModFix/>
            </a:blip>
            <a:stretch>
              <a:fillRect b="0" l="0" r="0" t="0"/>
            </a:stretch>
          </a:blipFill>
          <a:ln>
            <a:noFill/>
          </a:ln>
        </p:spPr>
      </p:sp>
      <p:sp>
        <p:nvSpPr>
          <p:cNvPr id="146" name="Google Shape;146;p7"/>
          <p:cNvSpPr/>
          <p:nvPr/>
        </p:nvSpPr>
        <p:spPr>
          <a:xfrm>
            <a:off x="3682145" y="774307"/>
            <a:ext cx="5695825" cy="9182351"/>
          </a:xfrm>
          <a:custGeom>
            <a:rect b="b" l="l" r="r" t="t"/>
            <a:pathLst>
              <a:path extrusionOk="0" h="9182351" w="5695825">
                <a:moveTo>
                  <a:pt x="0" y="0"/>
                </a:moveTo>
                <a:lnTo>
                  <a:pt x="5695824" y="0"/>
                </a:lnTo>
                <a:lnTo>
                  <a:pt x="5695824" y="9182351"/>
                </a:lnTo>
                <a:lnTo>
                  <a:pt x="0" y="9182351"/>
                </a:lnTo>
                <a:lnTo>
                  <a:pt x="0" y="0"/>
                </a:lnTo>
                <a:close/>
              </a:path>
            </a:pathLst>
          </a:custGeom>
          <a:blipFill rotWithShape="1">
            <a:blip r:embed="rId4">
              <a:alphaModFix/>
            </a:blip>
            <a:stretch>
              <a:fillRect b="0" l="-93069" r="0" t="0"/>
            </a:stretch>
          </a:blipFill>
          <a:ln>
            <a:noFill/>
          </a:ln>
        </p:spPr>
      </p:sp>
      <p:sp>
        <p:nvSpPr>
          <p:cNvPr id="147" name="Google Shape;147;p7"/>
          <p:cNvSpPr txBox="1"/>
          <p:nvPr/>
        </p:nvSpPr>
        <p:spPr>
          <a:xfrm>
            <a:off x="9796381" y="9525"/>
            <a:ext cx="8434373" cy="2691764"/>
          </a:xfrm>
          <a:prstGeom prst="rect">
            <a:avLst/>
          </a:prstGeom>
          <a:noFill/>
          <a:ln>
            <a:noFill/>
          </a:ln>
        </p:spPr>
        <p:txBody>
          <a:bodyPr anchorCtr="0" anchor="t" bIns="0" lIns="0" spcFirstLastPara="1" rIns="0" wrap="square" tIns="0">
            <a:spAutoFit/>
          </a:bodyPr>
          <a:lstStyle/>
          <a:p>
            <a:pPr indent="0" lvl="0" marL="0" marR="0" rtl="0" algn="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MICROSOFT OFFICE </a:t>
            </a:r>
            <a:endParaRPr/>
          </a:p>
        </p:txBody>
      </p:sp>
      <p:cxnSp>
        <p:nvCxnSpPr>
          <p:cNvPr id="148" name="Google Shape;148;p7"/>
          <p:cNvCxnSpPr/>
          <p:nvPr/>
        </p:nvCxnSpPr>
        <p:spPr>
          <a:xfrm flipH="1">
            <a:off x="8010870" y="8320236"/>
            <a:ext cx="6336541" cy="1413305"/>
          </a:xfrm>
          <a:prstGeom prst="straightConnector1">
            <a:avLst/>
          </a:prstGeom>
          <a:noFill/>
          <a:ln cap="flat" cmpd="sng" w="457200">
            <a:solidFill>
              <a:srgbClr val="FFFFFF"/>
            </a:solidFill>
            <a:prstDash val="solid"/>
            <a:round/>
            <a:headEnd len="sm" w="sm" type="none"/>
            <a:tailEnd len="med" w="med" type="triangle"/>
          </a:ln>
        </p:spPr>
      </p:cxnSp>
      <p:sp>
        <p:nvSpPr>
          <p:cNvPr id="149" name="Google Shape;149;p7"/>
          <p:cNvSpPr txBox="1"/>
          <p:nvPr/>
        </p:nvSpPr>
        <p:spPr>
          <a:xfrm>
            <a:off x="10204436" y="2896495"/>
            <a:ext cx="7618263" cy="3901970"/>
          </a:xfrm>
          <a:prstGeom prst="rect">
            <a:avLst/>
          </a:prstGeom>
          <a:noFill/>
          <a:ln>
            <a:noFill/>
          </a:ln>
        </p:spPr>
        <p:txBody>
          <a:bodyPr anchorCtr="0" anchor="t" bIns="0" lIns="0" spcFirstLastPara="1" rIns="0" wrap="square" tIns="0">
            <a:spAutoFit/>
          </a:bodyPr>
          <a:lstStyle/>
          <a:p>
            <a:pPr indent="0" lvl="0" marL="0" marR="0" rtl="0" algn="just">
              <a:lnSpc>
                <a:spcPct val="140014"/>
              </a:lnSpc>
              <a:spcBef>
                <a:spcPts val="0"/>
              </a:spcBef>
              <a:spcAft>
                <a:spcPts val="0"/>
              </a:spcAft>
              <a:buNone/>
            </a:pPr>
            <a:r>
              <a:rPr b="0" i="0" lang="en-US" sz="2779" u="none" cap="none" strike="noStrike">
                <a:solidFill>
                  <a:srgbClr val="000000"/>
                </a:solidFill>
                <a:latin typeface="Arial"/>
                <a:ea typeface="Arial"/>
                <a:cs typeface="Arial"/>
                <a:sym typeface="Arial"/>
              </a:rPr>
              <a:t>Microsoft also has a ticker at the bottom which will let you know how accessible it believes your document is! </a:t>
            </a:r>
            <a:endParaRPr/>
          </a:p>
          <a:p>
            <a:pPr indent="0" lvl="0" marL="0" marR="0" rtl="0" algn="just">
              <a:lnSpc>
                <a:spcPct val="140014"/>
              </a:lnSpc>
              <a:spcBef>
                <a:spcPts val="0"/>
              </a:spcBef>
              <a:spcAft>
                <a:spcPts val="0"/>
              </a:spcAft>
              <a:buNone/>
            </a:pPr>
            <a:r>
              <a:t/>
            </a:r>
            <a:endParaRPr b="0" i="0" sz="2779" u="none" cap="none" strike="noStrike">
              <a:solidFill>
                <a:srgbClr val="000000"/>
              </a:solidFill>
              <a:latin typeface="Arial"/>
              <a:ea typeface="Arial"/>
              <a:cs typeface="Arial"/>
              <a:sym typeface="Arial"/>
            </a:endParaRPr>
          </a:p>
          <a:p>
            <a:pPr indent="0" lvl="0" marL="0" marR="0" rtl="0" algn="just">
              <a:lnSpc>
                <a:spcPct val="140014"/>
              </a:lnSpc>
              <a:spcBef>
                <a:spcPts val="0"/>
              </a:spcBef>
              <a:spcAft>
                <a:spcPts val="0"/>
              </a:spcAft>
              <a:buNone/>
            </a:pPr>
            <a:r>
              <a:rPr b="0" i="0" lang="en-US" sz="2779" u="none" cap="none" strike="noStrike">
                <a:solidFill>
                  <a:srgbClr val="000000"/>
                </a:solidFill>
                <a:latin typeface="Arial"/>
                <a:ea typeface="Arial"/>
                <a:cs typeface="Arial"/>
                <a:sym typeface="Arial"/>
              </a:rPr>
              <a:t>Consider this the little red squiggly lines of a spell checker, you might have something right (descriptive caption instead of alt text) but you should probably double check!</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8"/>
          <p:cNvSpPr/>
          <p:nvPr/>
        </p:nvSpPr>
        <p:spPr>
          <a:xfrm flipH="1" rot="10800000">
            <a:off x="-157643" y="-148471"/>
            <a:ext cx="5866654" cy="3661770"/>
          </a:xfrm>
          <a:custGeom>
            <a:rect b="b" l="l" r="r" t="t"/>
            <a:pathLst>
              <a:path extrusionOk="0" h="3661770" w="5866654">
                <a:moveTo>
                  <a:pt x="0" y="3661769"/>
                </a:moveTo>
                <a:lnTo>
                  <a:pt x="5866654" y="3661769"/>
                </a:lnTo>
                <a:lnTo>
                  <a:pt x="5866654" y="0"/>
                </a:lnTo>
                <a:lnTo>
                  <a:pt x="0" y="0"/>
                </a:lnTo>
                <a:lnTo>
                  <a:pt x="0" y="3661769"/>
                </a:lnTo>
                <a:close/>
              </a:path>
            </a:pathLst>
          </a:custGeom>
          <a:blipFill rotWithShape="1">
            <a:blip r:embed="rId3">
              <a:alphaModFix/>
            </a:blip>
            <a:stretch>
              <a:fillRect b="0" l="0" r="0" t="0"/>
            </a:stretch>
          </a:blipFill>
          <a:ln>
            <a:noFill/>
          </a:ln>
        </p:spPr>
      </p:sp>
      <p:sp>
        <p:nvSpPr>
          <p:cNvPr id="155" name="Google Shape;155;p8"/>
          <p:cNvSpPr txBox="1"/>
          <p:nvPr/>
        </p:nvSpPr>
        <p:spPr>
          <a:xfrm>
            <a:off x="6383588" y="9525"/>
            <a:ext cx="11847166" cy="2691764"/>
          </a:xfrm>
          <a:prstGeom prst="rect">
            <a:avLst/>
          </a:prstGeom>
          <a:noFill/>
          <a:ln>
            <a:noFill/>
          </a:ln>
        </p:spPr>
        <p:txBody>
          <a:bodyPr anchorCtr="0" anchor="t" bIns="0" lIns="0" spcFirstLastPara="1" rIns="0" wrap="square" tIns="0">
            <a:spAutoFit/>
          </a:bodyPr>
          <a:lstStyle/>
          <a:p>
            <a:pPr indent="0" lvl="0" marL="0" marR="0" rtl="0" algn="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MICROSOFT OFFICE</a:t>
            </a:r>
            <a:endParaRPr/>
          </a:p>
          <a:p>
            <a:pPr indent="0" lvl="0" marL="0" marR="0" rtl="0" algn="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TRY IT!</a:t>
            </a:r>
            <a:endParaRPr/>
          </a:p>
        </p:txBody>
      </p:sp>
      <p:sp>
        <p:nvSpPr>
          <p:cNvPr id="156" name="Google Shape;156;p8"/>
          <p:cNvSpPr txBox="1"/>
          <p:nvPr/>
        </p:nvSpPr>
        <p:spPr>
          <a:xfrm>
            <a:off x="4851236" y="2939893"/>
            <a:ext cx="9044025" cy="4059555"/>
          </a:xfrm>
          <a:prstGeom prst="rect">
            <a:avLst/>
          </a:prstGeom>
          <a:noFill/>
          <a:ln>
            <a:noFill/>
          </a:ln>
        </p:spPr>
        <p:txBody>
          <a:bodyPr anchorCtr="0" anchor="t" bIns="0" lIns="0" spcFirstLastPara="1" rIns="0" wrap="square" tIns="0">
            <a:spAutoFit/>
          </a:bodyPr>
          <a:lstStyle/>
          <a:p>
            <a:pPr indent="0" lvl="0" marL="0" marR="0" rtl="0" algn="just">
              <a:lnSpc>
                <a:spcPct val="140012"/>
              </a:lnSpc>
              <a:spcBef>
                <a:spcPts val="0"/>
              </a:spcBef>
              <a:spcAft>
                <a:spcPts val="0"/>
              </a:spcAft>
              <a:buNone/>
            </a:pPr>
            <a:r>
              <a:rPr b="1" i="0" lang="en-US" sz="3299" u="none" cap="none" strike="noStrike">
                <a:solidFill>
                  <a:srgbClr val="000000"/>
                </a:solidFill>
                <a:latin typeface="Arial"/>
                <a:ea typeface="Arial"/>
                <a:cs typeface="Arial"/>
                <a:sym typeface="Arial"/>
              </a:rPr>
              <a:t>On this I don’t really know?</a:t>
            </a:r>
            <a:endParaRPr/>
          </a:p>
          <a:p>
            <a:pPr indent="0" lvl="0" marL="0" marR="0" rtl="0" algn="just">
              <a:lnSpc>
                <a:spcPct val="140012"/>
              </a:lnSpc>
              <a:spcBef>
                <a:spcPts val="0"/>
              </a:spcBef>
              <a:spcAft>
                <a:spcPts val="0"/>
              </a:spcAft>
              <a:buNone/>
            </a:pPr>
            <a:r>
              <a:t/>
            </a:r>
            <a:endParaRPr b="1" i="0" sz="3299" u="none" cap="none" strike="noStrike">
              <a:solidFill>
                <a:srgbClr val="000000"/>
              </a:solidFill>
              <a:latin typeface="Arial"/>
              <a:ea typeface="Arial"/>
              <a:cs typeface="Arial"/>
              <a:sym typeface="Arial"/>
            </a:endParaRPr>
          </a:p>
          <a:p>
            <a:pPr indent="0" lvl="0" marL="0" marR="0" rtl="0" algn="just">
              <a:lnSpc>
                <a:spcPct val="140012"/>
              </a:lnSpc>
              <a:spcBef>
                <a:spcPts val="0"/>
              </a:spcBef>
              <a:spcAft>
                <a:spcPts val="0"/>
              </a:spcAft>
              <a:buNone/>
            </a:pPr>
            <a:r>
              <a:rPr b="1" i="0" lang="en-US" sz="3299" u="none" cap="none" strike="noStrike">
                <a:solidFill>
                  <a:srgbClr val="000000"/>
                </a:solidFill>
                <a:latin typeface="Arial"/>
                <a:ea typeface="Arial"/>
                <a:cs typeface="Arial"/>
                <a:sym typeface="Arial"/>
              </a:rPr>
              <a:t>I could have learners download previous assignments and give it a shot, I am unsure how feasible this is though because I don’t know if UNC charlotte computers have office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grpSp>
        <p:nvGrpSpPr>
          <p:cNvPr id="161" name="Google Shape;161;p9"/>
          <p:cNvGrpSpPr/>
          <p:nvPr/>
        </p:nvGrpSpPr>
        <p:grpSpPr>
          <a:xfrm>
            <a:off x="-170082" y="9639449"/>
            <a:ext cx="18628163" cy="908706"/>
            <a:chOff x="0" y="-47625"/>
            <a:chExt cx="4906183" cy="239330"/>
          </a:xfrm>
        </p:grpSpPr>
        <p:sp>
          <p:nvSpPr>
            <p:cNvPr id="162" name="Google Shape;162;p9"/>
            <p:cNvSpPr/>
            <p:nvPr/>
          </p:nvSpPr>
          <p:spPr>
            <a:xfrm>
              <a:off x="0" y="0"/>
              <a:ext cx="4906183" cy="191705"/>
            </a:xfrm>
            <a:custGeom>
              <a:rect b="b" l="l" r="r" t="t"/>
              <a:pathLst>
                <a:path extrusionOk="0" h="191705" w="4906183">
                  <a:moveTo>
                    <a:pt x="0" y="0"/>
                  </a:moveTo>
                  <a:lnTo>
                    <a:pt x="4906183" y="0"/>
                  </a:lnTo>
                  <a:lnTo>
                    <a:pt x="4906183" y="191705"/>
                  </a:lnTo>
                  <a:lnTo>
                    <a:pt x="0" y="191705"/>
                  </a:lnTo>
                  <a:close/>
                </a:path>
              </a:pathLst>
            </a:custGeom>
            <a:solidFill>
              <a:srgbClr val="FFFFFF"/>
            </a:solidFill>
            <a:ln>
              <a:noFill/>
            </a:ln>
          </p:spPr>
        </p:sp>
        <p:sp>
          <p:nvSpPr>
            <p:cNvPr id="163" name="Google Shape;163;p9"/>
            <p:cNvSpPr txBox="1"/>
            <p:nvPr/>
          </p:nvSpPr>
          <p:spPr>
            <a:xfrm>
              <a:off x="0" y="-47625"/>
              <a:ext cx="4906183" cy="239330"/>
            </a:xfrm>
            <a:prstGeom prst="rect">
              <a:avLst/>
            </a:prstGeom>
            <a:noFill/>
            <a:ln>
              <a:noFill/>
            </a:ln>
          </p:spPr>
          <p:txBody>
            <a:bodyPr anchorCtr="0" anchor="ctr" bIns="50800" lIns="50800" spcFirstLastPara="1" rIns="50800" wrap="square" tIns="50800">
              <a:noAutofit/>
            </a:bodyPr>
            <a:lstStyle/>
            <a:p>
              <a:pPr indent="0" lvl="0" marL="0" marR="0" rtl="0" algn="ctr">
                <a:lnSpc>
                  <a:spcPct val="186666"/>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4" name="Google Shape;164;p9"/>
          <p:cNvSpPr txBox="1"/>
          <p:nvPr/>
        </p:nvSpPr>
        <p:spPr>
          <a:xfrm>
            <a:off x="3403926" y="9525"/>
            <a:ext cx="11480148" cy="1358264"/>
          </a:xfrm>
          <a:prstGeom prst="rect">
            <a:avLst/>
          </a:prstGeom>
          <a:noFill/>
          <a:ln>
            <a:noFill/>
          </a:ln>
        </p:spPr>
        <p:txBody>
          <a:bodyPr anchorCtr="0" anchor="t" bIns="0" lIns="0" spcFirstLastPara="1" rIns="0" wrap="square" tIns="0">
            <a:spAutoFit/>
          </a:bodyPr>
          <a:lstStyle/>
          <a:p>
            <a:pPr indent="0" lvl="0" marL="0" marR="0" rtl="0" algn="ctr">
              <a:lnSpc>
                <a:spcPct val="117001"/>
              </a:lnSpc>
              <a:spcBef>
                <a:spcPts val="0"/>
              </a:spcBef>
              <a:spcAft>
                <a:spcPts val="0"/>
              </a:spcAft>
              <a:buNone/>
            </a:pPr>
            <a:r>
              <a:rPr b="1" i="0" lang="en-US" sz="8999" u="none" cap="none" strike="noStrike">
                <a:solidFill>
                  <a:srgbClr val="000000"/>
                </a:solidFill>
                <a:latin typeface="Barlow Semi Condensed"/>
                <a:ea typeface="Barlow Semi Condensed"/>
                <a:cs typeface="Barlow Semi Condensed"/>
                <a:sym typeface="Barlow Semi Condensed"/>
              </a:rPr>
              <a:t>CANVA</a:t>
            </a:r>
            <a:endParaRPr/>
          </a:p>
        </p:txBody>
      </p:sp>
      <p:sp>
        <p:nvSpPr>
          <p:cNvPr id="165" name="Google Shape;165;p9"/>
          <p:cNvSpPr txBox="1"/>
          <p:nvPr/>
        </p:nvSpPr>
        <p:spPr>
          <a:xfrm>
            <a:off x="4446874" y="9434015"/>
            <a:ext cx="9394200" cy="276900"/>
          </a:xfrm>
          <a:prstGeom prst="rect">
            <a:avLst/>
          </a:prstGeom>
          <a:noFill/>
          <a:ln>
            <a:noFill/>
          </a:ln>
        </p:spPr>
        <p:txBody>
          <a:bodyPr anchorCtr="0" anchor="t" bIns="0" lIns="0" spcFirstLastPara="1" rIns="0" wrap="square" tIns="0">
            <a:spAutoFit/>
          </a:bodyPr>
          <a:lstStyle/>
          <a:p>
            <a:pPr indent="0" lvl="0" marL="0" marR="0" rtl="0" algn="ctr">
              <a:lnSpc>
                <a:spcPct val="140022"/>
              </a:lnSpc>
              <a:spcBef>
                <a:spcPts val="0"/>
              </a:spcBef>
              <a:spcAft>
                <a:spcPts val="0"/>
              </a:spcAft>
              <a:buNone/>
            </a:pPr>
            <a:r>
              <a:rPr b="0" i="0" lang="en-US" sz="1799" u="none" cap="none" strike="noStrike">
                <a:solidFill>
                  <a:srgbClr val="000000"/>
                </a:solidFill>
                <a:latin typeface="Arial"/>
                <a:ea typeface="Arial"/>
                <a:cs typeface="Arial"/>
                <a:sym typeface="Arial"/>
              </a:rPr>
              <a:t>A video demonstrating the use of Canva’s accessibility checker</a:t>
            </a:r>
            <a:endParaRPr/>
          </a:p>
        </p:txBody>
      </p:sp>
      <p:pic>
        <p:nvPicPr>
          <p:cNvPr id="166" name="Google Shape;166;p9" title="Recording 2026-03-05 104906.mp4">
            <a:hlinkClick r:id="rId3"/>
          </p:cNvPr>
          <p:cNvPicPr preferRelativeResize="0"/>
          <p:nvPr/>
        </p:nvPicPr>
        <p:blipFill>
          <a:blip r:embed="rId4">
            <a:alphaModFix/>
          </a:blip>
          <a:stretch>
            <a:fillRect/>
          </a:stretch>
        </p:blipFill>
        <p:spPr>
          <a:xfrm>
            <a:off x="3997363" y="1283514"/>
            <a:ext cx="10293275" cy="7719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