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Lst>
  <p:sldSz cy="10287000" cx="18288000"/>
  <p:notesSz cx="6858000" cy="9144000"/>
  <p:embeddedFontLst>
    <p:embeddedFont>
      <p:font typeface="Roboto Slab"/>
      <p:bold r:id="rId36"/>
    </p:embeddedFont>
    <p:embeddedFont>
      <p:font typeface="Roboto"/>
      <p:bold r:id="rId37"/>
      <p:boldItalic r:id="rId38"/>
    </p:embeddedFont>
    <p:embeddedFont>
      <p:font typeface="Arimo"/>
      <p:regular r:id="rId39"/>
      <p:bold r:id="rId40"/>
      <p:italic r:id="rId41"/>
      <p:boldItalic r:id="rId42"/>
    </p:embeddedFont>
    <p:embeddedFont>
      <p:font typeface="Montserrat"/>
      <p:bold r:id="rId43"/>
      <p:boldItalic r:id="rId44"/>
    </p:embeddedFont>
    <p:embeddedFont>
      <p:font typeface="Barlow Semi Condensed"/>
      <p:bold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47" roundtripDataSignature="AMtx7mhu3+CTQQgcmajPUCt115P/QCT0C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5912945-CDD3-4CF8-B589-DF62C419DE90}">
  <a:tblStyle styleId="{45912945-CDD3-4CF8-B589-DF62C419DE90}"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Arimo-bold.fntdata"/><Relationship Id="rId20" Type="http://schemas.openxmlformats.org/officeDocument/2006/relationships/slide" Target="slides/slide14.xml"/><Relationship Id="rId42" Type="http://schemas.openxmlformats.org/officeDocument/2006/relationships/font" Target="fonts/Arimo-boldItalic.fntdata"/><Relationship Id="rId41" Type="http://schemas.openxmlformats.org/officeDocument/2006/relationships/font" Target="fonts/Arimo-italic.fntdata"/><Relationship Id="rId22" Type="http://schemas.openxmlformats.org/officeDocument/2006/relationships/slide" Target="slides/slide16.xml"/><Relationship Id="rId44" Type="http://schemas.openxmlformats.org/officeDocument/2006/relationships/font" Target="fonts/Montserrat-boldItalic.fntdata"/><Relationship Id="rId21" Type="http://schemas.openxmlformats.org/officeDocument/2006/relationships/slide" Target="slides/slide15.xml"/><Relationship Id="rId43" Type="http://schemas.openxmlformats.org/officeDocument/2006/relationships/font" Target="fonts/Montserrat-bold.fntdata"/><Relationship Id="rId24" Type="http://schemas.openxmlformats.org/officeDocument/2006/relationships/slide" Target="slides/slide18.xml"/><Relationship Id="rId46" Type="http://schemas.openxmlformats.org/officeDocument/2006/relationships/font" Target="fonts/BarlowSemiCondensed-boldItalic.fntdata"/><Relationship Id="rId23" Type="http://schemas.openxmlformats.org/officeDocument/2006/relationships/slide" Target="slides/slide17.xml"/><Relationship Id="rId45" Type="http://schemas.openxmlformats.org/officeDocument/2006/relationships/font" Target="fonts/BarlowSemiCondensed-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47" Type="http://customschemas.google.com/relationships/presentationmetadata" Target="metadata"/><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font" Target="fonts/Roboto-bold.fntdata"/><Relationship Id="rId14" Type="http://schemas.openxmlformats.org/officeDocument/2006/relationships/slide" Target="slides/slide8.xml"/><Relationship Id="rId36" Type="http://schemas.openxmlformats.org/officeDocument/2006/relationships/font" Target="fonts/RobotoSlab-bold.fntdata"/><Relationship Id="rId17" Type="http://schemas.openxmlformats.org/officeDocument/2006/relationships/slide" Target="slides/slide11.xml"/><Relationship Id="rId39" Type="http://schemas.openxmlformats.org/officeDocument/2006/relationships/font" Target="fonts/Arimo-regular.fntdata"/><Relationship Id="rId16" Type="http://schemas.openxmlformats.org/officeDocument/2006/relationships/slide" Target="slides/slide10.xml"/><Relationship Id="rId38" Type="http://schemas.openxmlformats.org/officeDocument/2006/relationships/font" Target="fonts/Roboto-bold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p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p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7" name="Google Shape;397;p2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3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3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3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4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40"/>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4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4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4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41"/>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41"/>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4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4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4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2"/>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2"/>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3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33"/>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3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3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3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34"/>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34"/>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3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3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3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3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35"/>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35"/>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3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3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3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3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36"/>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36"/>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36"/>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36"/>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3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3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3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3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3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3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3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38"/>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38"/>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38"/>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3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3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3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39"/>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39"/>
          <p:cNvSpPr/>
          <p:nvPr>
            <p:ph idx="2" type="pic"/>
          </p:nvPr>
        </p:nvSpPr>
        <p:spPr>
          <a:xfrm>
            <a:off x="1792288" y="612775"/>
            <a:ext cx="5486400" cy="4114800"/>
          </a:xfrm>
          <a:prstGeom prst="rect">
            <a:avLst/>
          </a:prstGeom>
          <a:noFill/>
          <a:ln>
            <a:noFill/>
          </a:ln>
        </p:spPr>
      </p:sp>
      <p:sp>
        <p:nvSpPr>
          <p:cNvPr id="64" name="Google Shape;64;p39"/>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3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3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3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3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30"/>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3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3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3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image" Target="../media/image9.png"/><Relationship Id="rId5"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5.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5.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5.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5.png"/><Relationship Id="rId4" Type="http://schemas.openxmlformats.org/officeDocument/2006/relationships/image" Target="../media/image14.png"/><Relationship Id="rId5"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5.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5.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5.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4.png"/><Relationship Id="rId4" Type="http://schemas.openxmlformats.org/officeDocument/2006/relationships/image" Target="../media/image2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5.png"/><Relationship Id="rId4" Type="http://schemas.openxmlformats.org/officeDocument/2006/relationships/hyperlink" Target="https://www.charlotte.edu" TargetMode="External"/><Relationship Id="rId10" Type="http://schemas.openxmlformats.org/officeDocument/2006/relationships/hyperlink" Target="https://www.charlotte.edu" TargetMode="External"/><Relationship Id="rId9" Type="http://schemas.openxmlformats.org/officeDocument/2006/relationships/hyperlink" Target="https://www.charlotte.edu" TargetMode="External"/><Relationship Id="rId5" Type="http://schemas.openxmlformats.org/officeDocument/2006/relationships/image" Target="../media/image20.png"/><Relationship Id="rId6" Type="http://schemas.openxmlformats.org/officeDocument/2006/relationships/hyperlink" Target="https://www.charlotte.edu" TargetMode="External"/><Relationship Id="rId7" Type="http://schemas.openxmlformats.org/officeDocument/2006/relationships/hyperlink" Target="https://www.charlotte.edu" TargetMode="External"/><Relationship Id="rId8" Type="http://schemas.openxmlformats.org/officeDocument/2006/relationships/hyperlink" Target="https://www.charlotte.edu"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5.png"/><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5.png"/><Relationship Id="rId4" Type="http://schemas.openxmlformats.org/officeDocument/2006/relationships/hyperlink" Target="https://www.charlotte.edu" TargetMode="External"/><Relationship Id="rId5" Type="http://schemas.openxmlformats.org/officeDocument/2006/relationships/hyperlink" Target="https://www.charlotte.edu" TargetMode="External"/><Relationship Id="rId6" Type="http://schemas.openxmlformats.org/officeDocument/2006/relationships/hyperlink" Target="https://www.charlotte.edu"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5.pn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2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hyperlink" Target="https://nationaldisabilitycenter.org/resources/the-current-status-of-accessibility-in-american-higher-education/" TargetMode="External"/><Relationship Id="rId4" Type="http://schemas.openxmlformats.org/officeDocument/2006/relationships/hyperlink" Target="https://nationaldisabilitycenter.org/resources/the-current-status-of-accessibility-in-american-higher-education/" TargetMode="External"/><Relationship Id="rId9" Type="http://schemas.openxmlformats.org/officeDocument/2006/relationships/hyperlink" Target="https://doi.org/10.3102/0034654315583135" TargetMode="External"/><Relationship Id="rId5" Type="http://schemas.openxmlformats.org/officeDocument/2006/relationships/hyperlink" Target="https://www.schev.edu/Home/Components/News/News/718/200" TargetMode="External"/><Relationship Id="rId6" Type="http://schemas.openxmlformats.org/officeDocument/2006/relationships/hyperlink" Target="https://www.schev.edu/Home/Components/News/News/718/200" TargetMode="External"/><Relationship Id="rId7" Type="http://schemas.openxmlformats.org/officeDocument/2006/relationships/hyperlink" Target="https://www.schev.edu/Home/Components/News/News/718/200" TargetMode="External"/><Relationship Id="rId8" Type="http://schemas.openxmlformats.org/officeDocument/2006/relationships/hyperlink" Target="https://doi.org/10.3102/0034654315583135"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26.png"/><Relationship Id="rId5"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1.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p:nvPr/>
        </p:nvSpPr>
        <p:spPr>
          <a:xfrm>
            <a:off x="-315782" y="6643487"/>
            <a:ext cx="19711206" cy="3796913"/>
          </a:xfrm>
          <a:custGeom>
            <a:rect b="b" l="l" r="r" t="t"/>
            <a:pathLst>
              <a:path extrusionOk="0" h="3796913" w="19711206">
                <a:moveTo>
                  <a:pt x="0" y="0"/>
                </a:moveTo>
                <a:lnTo>
                  <a:pt x="19711206" y="0"/>
                </a:lnTo>
                <a:lnTo>
                  <a:pt x="19711206" y="3796913"/>
                </a:lnTo>
                <a:lnTo>
                  <a:pt x="0" y="3796913"/>
                </a:lnTo>
                <a:lnTo>
                  <a:pt x="0" y="0"/>
                </a:lnTo>
                <a:close/>
              </a:path>
            </a:pathLst>
          </a:custGeom>
          <a:blipFill rotWithShape="1">
            <a:blip r:embed="rId3">
              <a:alphaModFix/>
            </a:blip>
            <a:stretch>
              <a:fillRect b="-39532" l="0" r="0" t="-39532"/>
            </a:stretch>
          </a:blipFill>
          <a:ln>
            <a:noFill/>
          </a:ln>
        </p:spPr>
      </p:sp>
      <p:sp>
        <p:nvSpPr>
          <p:cNvPr id="85" name="Google Shape;85;p1"/>
          <p:cNvSpPr/>
          <p:nvPr/>
        </p:nvSpPr>
        <p:spPr>
          <a:xfrm flipH="1" rot="10800000">
            <a:off x="-107128" y="-69028"/>
            <a:ext cx="5579050" cy="3482254"/>
          </a:xfrm>
          <a:custGeom>
            <a:rect b="b" l="l" r="r" t="t"/>
            <a:pathLst>
              <a:path extrusionOk="0" h="3482254" w="5579050">
                <a:moveTo>
                  <a:pt x="0" y="3482255"/>
                </a:moveTo>
                <a:lnTo>
                  <a:pt x="5579050" y="3482255"/>
                </a:lnTo>
                <a:lnTo>
                  <a:pt x="5579050" y="0"/>
                </a:lnTo>
                <a:lnTo>
                  <a:pt x="0" y="0"/>
                </a:lnTo>
                <a:lnTo>
                  <a:pt x="0" y="3482255"/>
                </a:lnTo>
                <a:close/>
              </a:path>
            </a:pathLst>
          </a:custGeom>
          <a:blipFill rotWithShape="1">
            <a:blip r:embed="rId4">
              <a:alphaModFix/>
            </a:blip>
            <a:stretch>
              <a:fillRect b="-32" l="0" r="0" t="-32"/>
            </a:stretch>
          </a:blipFill>
          <a:ln>
            <a:noFill/>
          </a:ln>
        </p:spPr>
      </p:sp>
      <p:sp>
        <p:nvSpPr>
          <p:cNvPr id="86" name="Google Shape;86;p1"/>
          <p:cNvSpPr/>
          <p:nvPr/>
        </p:nvSpPr>
        <p:spPr>
          <a:xfrm>
            <a:off x="13612111" y="2433523"/>
            <a:ext cx="2909983" cy="3666077"/>
          </a:xfrm>
          <a:custGeom>
            <a:rect b="b" l="l" r="r" t="t"/>
            <a:pathLst>
              <a:path extrusionOk="0" h="4888103" w="3879977">
                <a:moveTo>
                  <a:pt x="0" y="0"/>
                </a:moveTo>
                <a:lnTo>
                  <a:pt x="3879977" y="0"/>
                </a:lnTo>
                <a:lnTo>
                  <a:pt x="3879977" y="4888103"/>
                </a:lnTo>
                <a:lnTo>
                  <a:pt x="0" y="4888103"/>
                </a:lnTo>
                <a:lnTo>
                  <a:pt x="0" y="0"/>
                </a:lnTo>
                <a:close/>
              </a:path>
            </a:pathLst>
          </a:custGeom>
          <a:blipFill rotWithShape="1">
            <a:blip r:embed="rId5">
              <a:alphaModFix/>
            </a:blip>
            <a:stretch>
              <a:fillRect b="-82" l="0" r="0" t="-81"/>
            </a:stretch>
          </a:blipFill>
          <a:ln>
            <a:noFill/>
          </a:ln>
        </p:spPr>
      </p:sp>
      <p:sp>
        <p:nvSpPr>
          <p:cNvPr id="87" name="Google Shape;87;p1"/>
          <p:cNvSpPr txBox="1"/>
          <p:nvPr/>
        </p:nvSpPr>
        <p:spPr>
          <a:xfrm>
            <a:off x="1775069" y="6747453"/>
            <a:ext cx="4532138" cy="50292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0" i="0" lang="en-US" sz="2700" u="none" cap="none" strike="noStrike">
                <a:solidFill>
                  <a:srgbClr val="000000"/>
                </a:solidFill>
                <a:latin typeface="Arial"/>
                <a:ea typeface="Arial"/>
                <a:cs typeface="Arial"/>
                <a:sym typeface="Arial"/>
              </a:rPr>
              <a:t>Office of disability services</a:t>
            </a:r>
            <a:endParaRPr/>
          </a:p>
        </p:txBody>
      </p:sp>
      <p:sp>
        <p:nvSpPr>
          <p:cNvPr id="88" name="Google Shape;88;p1"/>
          <p:cNvSpPr txBox="1"/>
          <p:nvPr/>
        </p:nvSpPr>
        <p:spPr>
          <a:xfrm>
            <a:off x="1156097" y="2276475"/>
            <a:ext cx="9701603" cy="2562200"/>
          </a:xfrm>
          <a:prstGeom prst="rect">
            <a:avLst/>
          </a:prstGeom>
          <a:noFill/>
          <a:ln>
            <a:noFill/>
          </a:ln>
        </p:spPr>
        <p:txBody>
          <a:bodyPr anchorCtr="0" anchor="t" bIns="0" lIns="0" spcFirstLastPara="1" rIns="0" wrap="square" tIns="0">
            <a:spAutoFit/>
          </a:bodyPr>
          <a:lstStyle/>
          <a:p>
            <a:pPr indent="0" lvl="0" marL="0" marR="0" rtl="0" algn="l">
              <a:lnSpc>
                <a:spcPct val="120004"/>
              </a:lnSpc>
              <a:spcBef>
                <a:spcPts val="0"/>
              </a:spcBef>
              <a:spcAft>
                <a:spcPts val="0"/>
              </a:spcAft>
              <a:buNone/>
            </a:pPr>
            <a:r>
              <a:rPr b="1" i="0" lang="en-US" sz="8398" u="none" cap="none" strike="noStrike">
                <a:solidFill>
                  <a:srgbClr val="000000"/>
                </a:solidFill>
                <a:latin typeface="Barlow Semi Condensed"/>
                <a:ea typeface="Barlow Semi Condensed"/>
                <a:cs typeface="Barlow Semi Condensed"/>
                <a:sym typeface="Barlow Semi Condensed"/>
              </a:rPr>
              <a:t>WHAT IT MEANS TO BE A DIGITAL A11Y</a:t>
            </a:r>
            <a:endParaRPr/>
          </a:p>
        </p:txBody>
      </p:sp>
      <p:sp>
        <p:nvSpPr>
          <p:cNvPr id="89" name="Google Shape;89;p1"/>
          <p:cNvSpPr txBox="1"/>
          <p:nvPr/>
        </p:nvSpPr>
        <p:spPr>
          <a:xfrm>
            <a:off x="1156097" y="4975679"/>
            <a:ext cx="7574051" cy="112395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An introduction to improving accessibility in online spaces at UNC Charlotte</a:t>
            </a:r>
            <a:endParaRPr/>
          </a:p>
        </p:txBody>
      </p:sp>
      <p:sp>
        <p:nvSpPr>
          <p:cNvPr id="90" name="Google Shape;90;p1"/>
          <p:cNvSpPr txBox="1"/>
          <p:nvPr/>
        </p:nvSpPr>
        <p:spPr>
          <a:xfrm>
            <a:off x="13612111" y="6080579"/>
            <a:ext cx="2909964" cy="198120"/>
          </a:xfrm>
          <a:prstGeom prst="rect">
            <a:avLst/>
          </a:prstGeom>
          <a:noFill/>
          <a:ln>
            <a:noFill/>
          </a:ln>
        </p:spPr>
        <p:txBody>
          <a:bodyPr anchorCtr="0" anchor="t" bIns="0" lIns="0" spcFirstLastPara="1" rIns="0" wrap="square" tIns="0">
            <a:spAutoFit/>
          </a:bodyPr>
          <a:lstStyle/>
          <a:p>
            <a:pPr indent="0" lvl="0" marL="0" marR="0" rtl="0" algn="ctr">
              <a:lnSpc>
                <a:spcPct val="139916"/>
              </a:lnSpc>
              <a:spcBef>
                <a:spcPts val="0"/>
              </a:spcBef>
              <a:spcAft>
                <a:spcPts val="0"/>
              </a:spcAft>
              <a:buNone/>
            </a:pPr>
            <a:r>
              <a:rPr b="0" i="0" lang="en-US" sz="1200" u="none" cap="none" strike="noStrike">
                <a:solidFill>
                  <a:srgbClr val="000000"/>
                </a:solidFill>
                <a:latin typeface="Arial"/>
                <a:ea typeface="Arial"/>
                <a:cs typeface="Arial"/>
                <a:sym typeface="Arial"/>
              </a:rPr>
              <a:t>Image of UNC Charlotte logo</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10"/>
          <p:cNvSpPr/>
          <p:nvPr/>
        </p:nvSpPr>
        <p:spPr>
          <a:xfrm>
            <a:off x="-170078" y="9639452"/>
            <a:ext cx="18628166" cy="908704"/>
          </a:xfrm>
          <a:custGeom>
            <a:rect b="b" l="l" r="r" t="t"/>
            <a:pathLst>
              <a:path extrusionOk="0" h="908704" w="18628166">
                <a:moveTo>
                  <a:pt x="0" y="0"/>
                </a:moveTo>
                <a:lnTo>
                  <a:pt x="18628166" y="0"/>
                </a:lnTo>
                <a:lnTo>
                  <a:pt x="18628166" y="908704"/>
                </a:lnTo>
                <a:lnTo>
                  <a:pt x="0" y="908704"/>
                </a:lnTo>
                <a:lnTo>
                  <a:pt x="0" y="0"/>
                </a:lnTo>
                <a:close/>
              </a:path>
            </a:pathLst>
          </a:custGeom>
          <a:blipFill rotWithShape="1">
            <a:blip r:embed="rId3">
              <a:alphaModFix/>
            </a:blip>
            <a:stretch>
              <a:fillRect b="0" l="0" r="0" t="0"/>
            </a:stretch>
          </a:blipFill>
          <a:ln>
            <a:noFill/>
          </a:ln>
        </p:spPr>
      </p:sp>
      <p:sp>
        <p:nvSpPr>
          <p:cNvPr id="176" name="Google Shape;176;p10"/>
          <p:cNvSpPr/>
          <p:nvPr/>
        </p:nvSpPr>
        <p:spPr>
          <a:xfrm>
            <a:off x="0" y="32776"/>
            <a:ext cx="8770715" cy="3904488"/>
          </a:xfrm>
          <a:custGeom>
            <a:rect b="b" l="l" r="r" t="t"/>
            <a:pathLst>
              <a:path extrusionOk="0" h="5205984" w="11694287">
                <a:moveTo>
                  <a:pt x="11694287" y="2602992"/>
                </a:moveTo>
                <a:cubicBezTo>
                  <a:pt x="11694287" y="4040632"/>
                  <a:pt x="6458585" y="5205984"/>
                  <a:pt x="0" y="5205984"/>
                </a:cubicBezTo>
                <a:lnTo>
                  <a:pt x="0" y="0"/>
                </a:lnTo>
                <a:cubicBezTo>
                  <a:pt x="6458585" y="0"/>
                  <a:pt x="11694287" y="1165479"/>
                  <a:pt x="11694287" y="2602992"/>
                </a:cubicBezTo>
                <a:close/>
              </a:path>
            </a:pathLst>
          </a:custGeom>
          <a:blipFill rotWithShape="1">
            <a:blip r:embed="rId4">
              <a:alphaModFix/>
            </a:blip>
            <a:stretch>
              <a:fillRect b="-6158" l="0" r="0" t="-6157"/>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10"/>
          <p:cNvSpPr txBox="1"/>
          <p:nvPr/>
        </p:nvSpPr>
        <p:spPr>
          <a:xfrm>
            <a:off x="7758398" y="51826"/>
            <a:ext cx="10529602" cy="2354180"/>
          </a:xfrm>
          <a:prstGeom prst="rect">
            <a:avLst/>
          </a:prstGeom>
          <a:noFill/>
          <a:ln>
            <a:noFill/>
          </a:ln>
        </p:spPr>
        <p:txBody>
          <a:bodyPr anchorCtr="0" anchor="t" bIns="0" lIns="0" spcFirstLastPara="1" rIns="0" wrap="square" tIns="0">
            <a:spAutoFit/>
          </a:bodyPr>
          <a:lstStyle/>
          <a:p>
            <a:pPr indent="0" lvl="0" marL="0" marR="0" rtl="0" algn="r">
              <a:lnSpc>
                <a:spcPct val="117000"/>
              </a:lnSpc>
              <a:spcBef>
                <a:spcPts val="0"/>
              </a:spcBef>
              <a:spcAft>
                <a:spcPts val="0"/>
              </a:spcAft>
              <a:buNone/>
            </a:pPr>
            <a:r>
              <a:rPr b="1" i="0" lang="en-US" sz="7894" u="none" cap="none" strike="noStrike">
                <a:solidFill>
                  <a:srgbClr val="000000"/>
                </a:solidFill>
                <a:latin typeface="Barlow Semi Condensed"/>
                <a:ea typeface="Barlow Semi Condensed"/>
                <a:cs typeface="Barlow Semi Condensed"/>
                <a:sym typeface="Barlow Semi Condensed"/>
              </a:rPr>
              <a:t>ELEMENTS WITHIN THIS PRESENTATION</a:t>
            </a:r>
            <a:endParaRPr/>
          </a:p>
        </p:txBody>
      </p:sp>
      <p:sp>
        <p:nvSpPr>
          <p:cNvPr id="178" name="Google Shape;178;p10"/>
          <p:cNvSpPr txBox="1"/>
          <p:nvPr/>
        </p:nvSpPr>
        <p:spPr>
          <a:xfrm>
            <a:off x="4385358" y="4896479"/>
            <a:ext cx="10103082" cy="2299973"/>
          </a:xfrm>
          <a:prstGeom prst="rect">
            <a:avLst/>
          </a:prstGeom>
          <a:noFill/>
          <a:ln>
            <a:noFill/>
          </a:ln>
        </p:spPr>
        <p:txBody>
          <a:bodyPr anchorCtr="0" anchor="t" bIns="0" lIns="0" spcFirstLastPara="1" rIns="0" wrap="square" tIns="0">
            <a:spAutoFit/>
          </a:bodyPr>
          <a:lstStyle/>
          <a:p>
            <a:pPr indent="0" lvl="0" marL="0" marR="0" rtl="0" algn="just">
              <a:lnSpc>
                <a:spcPct val="140012"/>
              </a:lnSpc>
              <a:spcBef>
                <a:spcPts val="0"/>
              </a:spcBef>
              <a:spcAft>
                <a:spcPts val="0"/>
              </a:spcAft>
              <a:buNone/>
            </a:pPr>
            <a:r>
              <a:rPr b="0" i="0" lang="en-US" sz="3199" u="none" cap="none" strike="noStrike">
                <a:solidFill>
                  <a:srgbClr val="000000"/>
                </a:solidFill>
                <a:latin typeface="Arial"/>
                <a:ea typeface="Arial"/>
                <a:cs typeface="Arial"/>
                <a:sym typeface="Arial"/>
              </a:rPr>
              <a:t>Multiple elements of this presentation have been designed with accessibility in mind. In your group, try to brainstorm at least TWO that you have seen:</a:t>
            </a:r>
            <a:endParaRPr/>
          </a:p>
        </p:txBody>
      </p:sp>
      <p:sp>
        <p:nvSpPr>
          <p:cNvPr id="179" name="Google Shape;179;p10"/>
          <p:cNvSpPr txBox="1"/>
          <p:nvPr/>
        </p:nvSpPr>
        <p:spPr>
          <a:xfrm>
            <a:off x="424101" y="3918271"/>
            <a:ext cx="2909964" cy="826770"/>
          </a:xfrm>
          <a:prstGeom prst="rect">
            <a:avLst/>
          </a:prstGeom>
          <a:noFill/>
          <a:ln>
            <a:noFill/>
          </a:ln>
        </p:spPr>
        <p:txBody>
          <a:bodyPr anchorCtr="0" anchor="t" bIns="0" lIns="0" spcFirstLastPara="1" rIns="0" wrap="square" tIns="0">
            <a:spAutoFit/>
          </a:bodyPr>
          <a:lstStyle/>
          <a:p>
            <a:pPr indent="0" lvl="0" marL="0" marR="0" rtl="0" algn="ctr">
              <a:lnSpc>
                <a:spcPct val="139916"/>
              </a:lnSpc>
              <a:spcBef>
                <a:spcPts val="0"/>
              </a:spcBef>
              <a:spcAft>
                <a:spcPts val="0"/>
              </a:spcAft>
              <a:buNone/>
            </a:pPr>
            <a:r>
              <a:rPr b="0" i="0" lang="en-US" sz="1200" u="none" cap="none" strike="noStrike">
                <a:solidFill>
                  <a:srgbClr val="000000"/>
                </a:solidFill>
                <a:latin typeface="Arial"/>
                <a:ea typeface="Arial"/>
                <a:cs typeface="Arial"/>
                <a:sym typeface="Arial"/>
              </a:rPr>
              <a:t>zoomed in image of a keyboard with certain keys replaced with symbols representing aids for different disabilities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11"/>
          <p:cNvSpPr/>
          <p:nvPr/>
        </p:nvSpPr>
        <p:spPr>
          <a:xfrm>
            <a:off x="-170078" y="9639452"/>
            <a:ext cx="18628166" cy="908704"/>
          </a:xfrm>
          <a:custGeom>
            <a:rect b="b" l="l" r="r" t="t"/>
            <a:pathLst>
              <a:path extrusionOk="0" h="908704" w="18628166">
                <a:moveTo>
                  <a:pt x="0" y="0"/>
                </a:moveTo>
                <a:lnTo>
                  <a:pt x="18628166" y="0"/>
                </a:lnTo>
                <a:lnTo>
                  <a:pt x="18628166" y="908704"/>
                </a:lnTo>
                <a:lnTo>
                  <a:pt x="0" y="908704"/>
                </a:lnTo>
                <a:lnTo>
                  <a:pt x="0" y="0"/>
                </a:lnTo>
                <a:close/>
              </a:path>
            </a:pathLst>
          </a:custGeom>
          <a:blipFill rotWithShape="1">
            <a:blip r:embed="rId3">
              <a:alphaModFix/>
            </a:blip>
            <a:stretch>
              <a:fillRect b="0" l="0" r="0" t="0"/>
            </a:stretch>
          </a:blipFill>
          <a:ln>
            <a:noFill/>
          </a:ln>
        </p:spPr>
      </p:sp>
      <p:cxnSp>
        <p:nvCxnSpPr>
          <p:cNvPr id="185" name="Google Shape;185;p11"/>
          <p:cNvCxnSpPr/>
          <p:nvPr/>
        </p:nvCxnSpPr>
        <p:spPr>
          <a:xfrm rot="10800000">
            <a:off x="5374" y="10025794"/>
            <a:ext cx="18394899" cy="0"/>
          </a:xfrm>
          <a:prstGeom prst="straightConnector1">
            <a:avLst/>
          </a:prstGeom>
          <a:noFill/>
          <a:ln cap="flat" cmpd="sng" w="19050">
            <a:solidFill>
              <a:srgbClr val="005035"/>
            </a:solidFill>
            <a:prstDash val="solid"/>
            <a:round/>
            <a:headEnd len="sm" w="sm" type="none"/>
            <a:tailEnd len="sm" w="sm" type="none"/>
          </a:ln>
        </p:spPr>
      </p:cxnSp>
      <p:sp>
        <p:nvSpPr>
          <p:cNvPr id="186" name="Google Shape;186;p11"/>
          <p:cNvSpPr/>
          <p:nvPr/>
        </p:nvSpPr>
        <p:spPr>
          <a:xfrm>
            <a:off x="9905407" y="697909"/>
            <a:ext cx="7840840" cy="7840840"/>
          </a:xfrm>
          <a:custGeom>
            <a:rect b="b" l="l" r="r" t="t"/>
            <a:pathLst>
              <a:path extrusionOk="0" h="7840840" w="7840840">
                <a:moveTo>
                  <a:pt x="0" y="0"/>
                </a:moveTo>
                <a:lnTo>
                  <a:pt x="7840840" y="0"/>
                </a:lnTo>
                <a:lnTo>
                  <a:pt x="7840840" y="7840840"/>
                </a:lnTo>
                <a:lnTo>
                  <a:pt x="0" y="7840840"/>
                </a:lnTo>
                <a:lnTo>
                  <a:pt x="0" y="0"/>
                </a:lnTo>
                <a:close/>
              </a:path>
            </a:pathLst>
          </a:custGeom>
          <a:blipFill rotWithShape="1">
            <a:blip r:embed="rId4">
              <a:alphaModFix/>
            </a:blip>
            <a:stretch>
              <a:fillRect b="0" l="0" r="0" t="0"/>
            </a:stretch>
          </a:blipFill>
          <a:ln>
            <a:noFill/>
          </a:ln>
        </p:spPr>
      </p:sp>
      <p:sp>
        <p:nvSpPr>
          <p:cNvPr id="187" name="Google Shape;187;p11"/>
          <p:cNvSpPr txBox="1"/>
          <p:nvPr/>
        </p:nvSpPr>
        <p:spPr>
          <a:xfrm>
            <a:off x="1028700" y="1389354"/>
            <a:ext cx="7319549" cy="63912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These are just strategies and major check points to watch out for</a:t>
            </a:r>
            <a:endParaRPr/>
          </a:p>
          <a:p>
            <a:pPr indent="0" lvl="0" marL="0" marR="0" rtl="0" algn="ctr">
              <a:lnSpc>
                <a:spcPct val="140000"/>
              </a:lnSpc>
              <a:spcBef>
                <a:spcPts val="0"/>
              </a:spcBef>
              <a:spcAft>
                <a:spcPts val="0"/>
              </a:spcAft>
              <a:buNone/>
            </a:pPr>
            <a:r>
              <a:t/>
            </a:r>
            <a:endParaRPr b="0" i="0" sz="3000" u="none" cap="none" strike="noStrike">
              <a:solidFill>
                <a:srgbClr val="000000"/>
              </a:solidFill>
              <a:latin typeface="Arial"/>
              <a:ea typeface="Arial"/>
              <a:cs typeface="Arial"/>
              <a:sym typeface="Arial"/>
            </a:endParaRPr>
          </a:p>
          <a:p>
            <a:pPr indent="0" lvl="0" marL="0" marR="0" rtl="0" algn="ctr">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They are not the be all, end all of making online spaces accessible, but they are: </a:t>
            </a:r>
            <a:endParaRPr/>
          </a:p>
          <a:p>
            <a:pPr indent="0" lvl="0" marL="0" marR="0" rtl="0" algn="ctr">
              <a:lnSpc>
                <a:spcPct val="140000"/>
              </a:lnSpc>
              <a:spcBef>
                <a:spcPts val="0"/>
              </a:spcBef>
              <a:spcAft>
                <a:spcPts val="0"/>
              </a:spcAft>
              <a:buNone/>
            </a:pPr>
            <a:r>
              <a:t/>
            </a:r>
            <a:endParaRPr b="0" i="0" sz="3000" u="none" cap="none" strike="noStrike">
              <a:solidFill>
                <a:srgbClr val="000000"/>
              </a:solidFill>
              <a:latin typeface="Arial"/>
              <a:ea typeface="Arial"/>
              <a:cs typeface="Arial"/>
              <a:sym typeface="Arial"/>
            </a:endParaRPr>
          </a:p>
          <a:p>
            <a:pPr indent="0" lvl="0" marL="0" marR="0" rtl="0" algn="ctr">
              <a:lnSpc>
                <a:spcPct val="140000"/>
              </a:lnSpc>
              <a:spcBef>
                <a:spcPts val="0"/>
              </a:spcBef>
              <a:spcAft>
                <a:spcPts val="0"/>
              </a:spcAft>
              <a:buNone/>
            </a:pPr>
            <a:r>
              <a:t/>
            </a:r>
            <a:endParaRPr b="0" i="0" sz="3000" u="none" cap="none" strike="noStrike">
              <a:solidFill>
                <a:srgbClr val="000000"/>
              </a:solidFill>
              <a:latin typeface="Arial"/>
              <a:ea typeface="Arial"/>
              <a:cs typeface="Arial"/>
              <a:sym typeface="Arial"/>
            </a:endParaRPr>
          </a:p>
          <a:p>
            <a:pPr indent="0" lvl="0" marL="0" marR="0" rtl="0" algn="ctr">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-Actionable</a:t>
            </a:r>
            <a:endParaRPr/>
          </a:p>
          <a:p>
            <a:pPr indent="0" lvl="0" marL="0" marR="0" rtl="0" algn="ctr">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-Referenceable</a:t>
            </a:r>
            <a:endParaRPr/>
          </a:p>
          <a:p>
            <a:pPr indent="0" lvl="0" marL="0" marR="0" rtl="0" algn="ctr">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-Simple</a:t>
            </a:r>
            <a:endParaRPr/>
          </a:p>
          <a:p>
            <a:pPr indent="0" lvl="0" marL="0" marR="0" rtl="0" algn="ctr">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-Easily applicable </a:t>
            </a:r>
            <a:endParaRPr/>
          </a:p>
        </p:txBody>
      </p:sp>
      <p:sp>
        <p:nvSpPr>
          <p:cNvPr id="188" name="Google Shape;188;p11"/>
          <p:cNvSpPr txBox="1"/>
          <p:nvPr/>
        </p:nvSpPr>
        <p:spPr>
          <a:xfrm>
            <a:off x="10679434" y="8472074"/>
            <a:ext cx="6292786"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Online accessibility logo</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12"/>
          <p:cNvSpPr/>
          <p:nvPr/>
        </p:nvSpPr>
        <p:spPr>
          <a:xfrm>
            <a:off x="-170078" y="9639452"/>
            <a:ext cx="18628166" cy="908704"/>
          </a:xfrm>
          <a:custGeom>
            <a:rect b="b" l="l" r="r" t="t"/>
            <a:pathLst>
              <a:path extrusionOk="0" h="908704" w="18628166">
                <a:moveTo>
                  <a:pt x="0" y="0"/>
                </a:moveTo>
                <a:lnTo>
                  <a:pt x="18628166" y="0"/>
                </a:lnTo>
                <a:lnTo>
                  <a:pt x="18628166" y="908704"/>
                </a:lnTo>
                <a:lnTo>
                  <a:pt x="0" y="908704"/>
                </a:lnTo>
                <a:lnTo>
                  <a:pt x="0" y="0"/>
                </a:lnTo>
                <a:close/>
              </a:path>
            </a:pathLst>
          </a:custGeom>
          <a:blipFill rotWithShape="1">
            <a:blip r:embed="rId3">
              <a:alphaModFix/>
            </a:blip>
            <a:stretch>
              <a:fillRect b="0" l="0" r="0" t="0"/>
            </a:stretch>
          </a:blipFill>
          <a:ln>
            <a:noFill/>
          </a:ln>
        </p:spPr>
      </p:sp>
      <p:cxnSp>
        <p:nvCxnSpPr>
          <p:cNvPr id="194" name="Google Shape;194;p12"/>
          <p:cNvCxnSpPr/>
          <p:nvPr/>
        </p:nvCxnSpPr>
        <p:spPr>
          <a:xfrm rot="10800000">
            <a:off x="5374" y="243489"/>
            <a:ext cx="18394899" cy="0"/>
          </a:xfrm>
          <a:prstGeom prst="straightConnector1">
            <a:avLst/>
          </a:prstGeom>
          <a:noFill/>
          <a:ln cap="flat" cmpd="sng" w="19050">
            <a:solidFill>
              <a:srgbClr val="005035"/>
            </a:solidFill>
            <a:prstDash val="solid"/>
            <a:round/>
            <a:headEnd len="sm" w="sm" type="none"/>
            <a:tailEnd len="sm" w="sm" type="none"/>
          </a:ln>
        </p:spPr>
      </p:cxnSp>
      <p:sp>
        <p:nvSpPr>
          <p:cNvPr id="195" name="Google Shape;195;p12"/>
          <p:cNvSpPr/>
          <p:nvPr/>
        </p:nvSpPr>
        <p:spPr>
          <a:xfrm>
            <a:off x="0" y="253014"/>
            <a:ext cx="5617487" cy="5768921"/>
          </a:xfrm>
          <a:custGeom>
            <a:rect b="b" l="l" r="r" t="t"/>
            <a:pathLst>
              <a:path extrusionOk="0" h="5768921" w="5617487">
                <a:moveTo>
                  <a:pt x="0" y="0"/>
                </a:moveTo>
                <a:lnTo>
                  <a:pt x="5617487" y="0"/>
                </a:lnTo>
                <a:lnTo>
                  <a:pt x="5617487" y="5768921"/>
                </a:lnTo>
                <a:lnTo>
                  <a:pt x="0" y="5768921"/>
                </a:lnTo>
                <a:lnTo>
                  <a:pt x="0" y="0"/>
                </a:lnTo>
                <a:close/>
              </a:path>
            </a:pathLst>
          </a:custGeom>
          <a:blipFill rotWithShape="1">
            <a:blip r:embed="rId4">
              <a:alphaModFix/>
            </a:blip>
            <a:stretch>
              <a:fillRect b="0" l="0" r="0" t="0"/>
            </a:stretch>
          </a:blipFill>
          <a:ln>
            <a:noFill/>
          </a:ln>
        </p:spPr>
      </p:sp>
      <p:sp>
        <p:nvSpPr>
          <p:cNvPr id="196" name="Google Shape;196;p12"/>
          <p:cNvSpPr txBox="1"/>
          <p:nvPr/>
        </p:nvSpPr>
        <p:spPr>
          <a:xfrm>
            <a:off x="6041825" y="515521"/>
            <a:ext cx="11792971" cy="1054932"/>
          </a:xfrm>
          <a:prstGeom prst="rect">
            <a:avLst/>
          </a:prstGeom>
          <a:noFill/>
          <a:ln>
            <a:noFill/>
          </a:ln>
        </p:spPr>
        <p:txBody>
          <a:bodyPr anchorCtr="0" anchor="t" bIns="0" lIns="0" spcFirstLastPara="1" rIns="0" wrap="square" tIns="0">
            <a:spAutoFit/>
          </a:bodyPr>
          <a:lstStyle/>
          <a:p>
            <a:pPr indent="0" lvl="0" marL="0" marR="0" rtl="0" algn="ctr">
              <a:lnSpc>
                <a:spcPct val="114990"/>
              </a:lnSpc>
              <a:spcBef>
                <a:spcPts val="0"/>
              </a:spcBef>
              <a:spcAft>
                <a:spcPts val="0"/>
              </a:spcAft>
              <a:buNone/>
            </a:pPr>
            <a:r>
              <a:rPr b="0" i="0" lang="en-US" sz="7131" u="none" cap="none" strike="noStrike">
                <a:solidFill>
                  <a:srgbClr val="000000"/>
                </a:solidFill>
                <a:latin typeface="Arial"/>
                <a:ea typeface="Arial"/>
                <a:cs typeface="Arial"/>
                <a:sym typeface="Arial"/>
              </a:rPr>
              <a:t>Core skill one</a:t>
            </a:r>
            <a:endParaRPr/>
          </a:p>
        </p:txBody>
      </p:sp>
      <p:sp>
        <p:nvSpPr>
          <p:cNvPr id="197" name="Google Shape;197;p12"/>
          <p:cNvSpPr txBox="1"/>
          <p:nvPr/>
        </p:nvSpPr>
        <p:spPr>
          <a:xfrm>
            <a:off x="6041825" y="1852170"/>
            <a:ext cx="11793000" cy="2359800"/>
          </a:xfrm>
          <a:prstGeom prst="rect">
            <a:avLst/>
          </a:prstGeom>
          <a:noFill/>
          <a:ln>
            <a:noFill/>
          </a:ln>
        </p:spPr>
        <p:txBody>
          <a:bodyPr anchorCtr="0" anchor="t" bIns="0" lIns="0" spcFirstLastPara="1" rIns="0" wrap="square" tIns="0">
            <a:spAutoFit/>
          </a:bodyPr>
          <a:lstStyle/>
          <a:p>
            <a:pPr indent="0" lvl="0" marL="914400" marR="0" rtl="0" algn="l">
              <a:lnSpc>
                <a:spcPct val="114990"/>
              </a:lnSpc>
              <a:spcBef>
                <a:spcPts val="0"/>
              </a:spcBef>
              <a:spcAft>
                <a:spcPts val="0"/>
              </a:spcAft>
              <a:buNone/>
            </a:pPr>
            <a:r>
              <a:rPr b="1" i="0" lang="en-US" sz="7131" u="none" cap="none" strike="noStrike">
                <a:solidFill>
                  <a:srgbClr val="000000"/>
                </a:solidFill>
              </a:rPr>
              <a:t>Alt text or Descriptive captions </a:t>
            </a:r>
            <a:endParaRPr b="1"/>
          </a:p>
        </p:txBody>
      </p:sp>
      <p:sp>
        <p:nvSpPr>
          <p:cNvPr id="198" name="Google Shape;198;p12"/>
          <p:cNvSpPr txBox="1"/>
          <p:nvPr/>
        </p:nvSpPr>
        <p:spPr>
          <a:xfrm>
            <a:off x="674000" y="5983835"/>
            <a:ext cx="4269487" cy="1153794"/>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2200" u="none" cap="none" strike="noStrike">
                <a:solidFill>
                  <a:srgbClr val="000000"/>
                </a:solidFill>
                <a:latin typeface="Arial"/>
                <a:ea typeface="Arial"/>
                <a:cs typeface="Arial"/>
                <a:sym typeface="Arial"/>
              </a:rPr>
              <a:t>a symbol of a person climbing steps towards a lightbulb, representative of a final goal</a:t>
            </a:r>
            <a:endParaRPr/>
          </a:p>
        </p:txBody>
      </p:sp>
      <p:sp>
        <p:nvSpPr>
          <p:cNvPr id="199" name="Google Shape;199;p12"/>
          <p:cNvSpPr txBox="1"/>
          <p:nvPr/>
        </p:nvSpPr>
        <p:spPr>
          <a:xfrm>
            <a:off x="6041825" y="5440752"/>
            <a:ext cx="11792971" cy="26574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If you include images in an online spaces they should either have alt text for a speech program to read, or they should have a descriptive caption that could also be read. </a:t>
            </a:r>
            <a:endParaRPr/>
          </a:p>
          <a:p>
            <a:pPr indent="0" lvl="0" marL="0" marR="0" rtl="0" algn="ctr">
              <a:lnSpc>
                <a:spcPct val="140000"/>
              </a:lnSpc>
              <a:spcBef>
                <a:spcPts val="0"/>
              </a:spcBef>
              <a:spcAft>
                <a:spcPts val="0"/>
              </a:spcAft>
              <a:buNone/>
            </a:pPr>
            <a:r>
              <a:t/>
            </a:r>
            <a:endParaRPr b="0" i="0" sz="3000" u="none" cap="none" strike="noStrike">
              <a:solidFill>
                <a:srgbClr val="000000"/>
              </a:solidFill>
              <a:latin typeface="Arial"/>
              <a:ea typeface="Arial"/>
              <a:cs typeface="Arial"/>
              <a:sym typeface="Arial"/>
            </a:endParaRPr>
          </a:p>
          <a:p>
            <a:pPr indent="0" lvl="0" marL="0" marR="0" rtl="0" algn="ctr">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If an image is purely decorative it should be marked as such.</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13"/>
          <p:cNvSpPr/>
          <p:nvPr/>
        </p:nvSpPr>
        <p:spPr>
          <a:xfrm>
            <a:off x="-170078" y="9639452"/>
            <a:ext cx="18628166" cy="908704"/>
          </a:xfrm>
          <a:custGeom>
            <a:rect b="b" l="l" r="r" t="t"/>
            <a:pathLst>
              <a:path extrusionOk="0" h="908704" w="18628166">
                <a:moveTo>
                  <a:pt x="0" y="0"/>
                </a:moveTo>
                <a:lnTo>
                  <a:pt x="18628166" y="0"/>
                </a:lnTo>
                <a:lnTo>
                  <a:pt x="18628166" y="908704"/>
                </a:lnTo>
                <a:lnTo>
                  <a:pt x="0" y="908704"/>
                </a:lnTo>
                <a:lnTo>
                  <a:pt x="0" y="0"/>
                </a:lnTo>
                <a:close/>
              </a:path>
            </a:pathLst>
          </a:custGeom>
          <a:blipFill rotWithShape="1">
            <a:blip r:embed="rId3">
              <a:alphaModFix/>
            </a:blip>
            <a:stretch>
              <a:fillRect b="0" l="0" r="0" t="0"/>
            </a:stretch>
          </a:blipFill>
          <a:ln>
            <a:noFill/>
          </a:ln>
        </p:spPr>
      </p:sp>
      <p:cxnSp>
        <p:nvCxnSpPr>
          <p:cNvPr id="205" name="Google Shape;205;p13"/>
          <p:cNvCxnSpPr/>
          <p:nvPr/>
        </p:nvCxnSpPr>
        <p:spPr>
          <a:xfrm rot="10800000">
            <a:off x="5374" y="243489"/>
            <a:ext cx="18394899" cy="0"/>
          </a:xfrm>
          <a:prstGeom prst="straightConnector1">
            <a:avLst/>
          </a:prstGeom>
          <a:noFill/>
          <a:ln cap="flat" cmpd="sng" w="19050">
            <a:solidFill>
              <a:srgbClr val="005035"/>
            </a:solidFill>
            <a:prstDash val="solid"/>
            <a:round/>
            <a:headEnd len="sm" w="sm" type="none"/>
            <a:tailEnd len="sm" w="sm" type="none"/>
          </a:ln>
        </p:spPr>
      </p:cxnSp>
      <p:sp>
        <p:nvSpPr>
          <p:cNvPr id="206" name="Google Shape;206;p13"/>
          <p:cNvSpPr/>
          <p:nvPr/>
        </p:nvSpPr>
        <p:spPr>
          <a:xfrm>
            <a:off x="5374" y="253014"/>
            <a:ext cx="9506976" cy="5704186"/>
          </a:xfrm>
          <a:custGeom>
            <a:rect b="b" l="l" r="r" t="t"/>
            <a:pathLst>
              <a:path extrusionOk="0" h="5704186" w="9506976">
                <a:moveTo>
                  <a:pt x="0" y="0"/>
                </a:moveTo>
                <a:lnTo>
                  <a:pt x="9506975" y="0"/>
                </a:lnTo>
                <a:lnTo>
                  <a:pt x="9506975" y="5704186"/>
                </a:lnTo>
                <a:lnTo>
                  <a:pt x="0" y="5704186"/>
                </a:lnTo>
                <a:lnTo>
                  <a:pt x="0" y="0"/>
                </a:lnTo>
                <a:close/>
              </a:path>
            </a:pathLst>
          </a:custGeom>
          <a:blipFill rotWithShape="1">
            <a:blip r:embed="rId4">
              <a:alphaModFix/>
            </a:blip>
            <a:stretch>
              <a:fillRect b="0" l="0" r="0" t="0"/>
            </a:stretch>
          </a:blipFill>
          <a:ln>
            <a:noFill/>
          </a:ln>
        </p:spPr>
      </p:sp>
      <p:sp>
        <p:nvSpPr>
          <p:cNvPr id="207" name="Google Shape;207;p13"/>
          <p:cNvSpPr/>
          <p:nvPr/>
        </p:nvSpPr>
        <p:spPr>
          <a:xfrm>
            <a:off x="10143282" y="4978522"/>
            <a:ext cx="7943169" cy="5056797"/>
          </a:xfrm>
          <a:custGeom>
            <a:rect b="b" l="l" r="r" t="t"/>
            <a:pathLst>
              <a:path extrusionOk="0" h="5056797" w="7943169">
                <a:moveTo>
                  <a:pt x="0" y="0"/>
                </a:moveTo>
                <a:lnTo>
                  <a:pt x="7943169" y="0"/>
                </a:lnTo>
                <a:lnTo>
                  <a:pt x="7943169" y="5056797"/>
                </a:lnTo>
                <a:lnTo>
                  <a:pt x="0" y="5056797"/>
                </a:lnTo>
                <a:lnTo>
                  <a:pt x="0" y="0"/>
                </a:lnTo>
                <a:close/>
              </a:path>
            </a:pathLst>
          </a:custGeom>
          <a:blipFill rotWithShape="1">
            <a:blip r:embed="rId5">
              <a:alphaModFix/>
            </a:blip>
            <a:stretch>
              <a:fillRect b="0" l="-3052" r="-3052" t="0"/>
            </a:stretch>
          </a:blipFill>
          <a:ln>
            <a:noFill/>
          </a:ln>
        </p:spPr>
      </p:sp>
      <p:sp>
        <p:nvSpPr>
          <p:cNvPr id="208" name="Google Shape;208;p13"/>
          <p:cNvSpPr txBox="1"/>
          <p:nvPr/>
        </p:nvSpPr>
        <p:spPr>
          <a:xfrm>
            <a:off x="1028700" y="6288465"/>
            <a:ext cx="6165784" cy="10572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To insert alt text, first right click an image</a:t>
            </a:r>
            <a:endParaRPr/>
          </a:p>
        </p:txBody>
      </p:sp>
      <p:sp>
        <p:nvSpPr>
          <p:cNvPr id="209" name="Google Shape;209;p13"/>
          <p:cNvSpPr txBox="1"/>
          <p:nvPr/>
        </p:nvSpPr>
        <p:spPr>
          <a:xfrm>
            <a:off x="11093516" y="3637499"/>
            <a:ext cx="6165784" cy="10572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And then type in your description here!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14"/>
          <p:cNvSpPr/>
          <p:nvPr/>
        </p:nvSpPr>
        <p:spPr>
          <a:xfrm>
            <a:off x="-170078" y="9639452"/>
            <a:ext cx="18628166" cy="908704"/>
          </a:xfrm>
          <a:custGeom>
            <a:rect b="b" l="l" r="r" t="t"/>
            <a:pathLst>
              <a:path extrusionOk="0" h="908704" w="18628166">
                <a:moveTo>
                  <a:pt x="0" y="0"/>
                </a:moveTo>
                <a:lnTo>
                  <a:pt x="18628166" y="0"/>
                </a:lnTo>
                <a:lnTo>
                  <a:pt x="18628166" y="908704"/>
                </a:lnTo>
                <a:lnTo>
                  <a:pt x="0" y="908704"/>
                </a:lnTo>
                <a:lnTo>
                  <a:pt x="0" y="0"/>
                </a:lnTo>
                <a:close/>
              </a:path>
            </a:pathLst>
          </a:custGeom>
          <a:blipFill rotWithShape="1">
            <a:blip r:embed="rId3">
              <a:alphaModFix/>
            </a:blip>
            <a:stretch>
              <a:fillRect b="0" l="0" r="0" t="0"/>
            </a:stretch>
          </a:blipFill>
          <a:ln>
            <a:noFill/>
          </a:ln>
        </p:spPr>
      </p:sp>
      <p:cxnSp>
        <p:nvCxnSpPr>
          <p:cNvPr id="215" name="Google Shape;215;p14"/>
          <p:cNvCxnSpPr/>
          <p:nvPr/>
        </p:nvCxnSpPr>
        <p:spPr>
          <a:xfrm rot="10800000">
            <a:off x="5374" y="243489"/>
            <a:ext cx="18394899" cy="0"/>
          </a:xfrm>
          <a:prstGeom prst="straightConnector1">
            <a:avLst/>
          </a:prstGeom>
          <a:noFill/>
          <a:ln cap="flat" cmpd="sng" w="19050">
            <a:solidFill>
              <a:srgbClr val="005035"/>
            </a:solidFill>
            <a:prstDash val="solid"/>
            <a:round/>
            <a:headEnd len="sm" w="sm" type="none"/>
            <a:tailEnd len="sm" w="sm" type="none"/>
          </a:ln>
        </p:spPr>
      </p:cxnSp>
      <p:sp>
        <p:nvSpPr>
          <p:cNvPr id="216" name="Google Shape;216;p14"/>
          <p:cNvSpPr/>
          <p:nvPr/>
        </p:nvSpPr>
        <p:spPr>
          <a:xfrm>
            <a:off x="0" y="287848"/>
            <a:ext cx="8453065" cy="8294570"/>
          </a:xfrm>
          <a:custGeom>
            <a:rect b="b" l="l" r="r" t="t"/>
            <a:pathLst>
              <a:path extrusionOk="0" h="8294570" w="8453065">
                <a:moveTo>
                  <a:pt x="0" y="0"/>
                </a:moveTo>
                <a:lnTo>
                  <a:pt x="8453065" y="0"/>
                </a:lnTo>
                <a:lnTo>
                  <a:pt x="8453065" y="8294570"/>
                </a:lnTo>
                <a:lnTo>
                  <a:pt x="0" y="8294570"/>
                </a:lnTo>
                <a:lnTo>
                  <a:pt x="0" y="0"/>
                </a:lnTo>
                <a:close/>
              </a:path>
            </a:pathLst>
          </a:custGeom>
          <a:blipFill rotWithShape="1">
            <a:blip r:embed="rId4">
              <a:alphaModFix/>
            </a:blip>
            <a:stretch>
              <a:fillRect b="0" l="0" r="0" t="0"/>
            </a:stretch>
          </a:blipFill>
          <a:ln>
            <a:noFill/>
          </a:ln>
        </p:spPr>
      </p:sp>
      <p:sp>
        <p:nvSpPr>
          <p:cNvPr id="217" name="Google Shape;217;p14"/>
          <p:cNvSpPr txBox="1"/>
          <p:nvPr/>
        </p:nvSpPr>
        <p:spPr>
          <a:xfrm>
            <a:off x="10295983" y="2529659"/>
            <a:ext cx="7430100" cy="11082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i="0" lang="en-US" sz="3000" u="none" cap="none" strike="noStrike">
                <a:solidFill>
                  <a:srgbClr val="000000"/>
                </a:solidFill>
                <a:latin typeface="Ultra"/>
                <a:ea typeface="Ultra"/>
                <a:cs typeface="Ultra"/>
                <a:sym typeface="Ultra"/>
              </a:rPr>
              <a:t>Colors shoud properly contrast </a:t>
            </a:r>
            <a:endParaRPr/>
          </a:p>
        </p:txBody>
      </p:sp>
      <p:sp>
        <p:nvSpPr>
          <p:cNvPr id="218" name="Google Shape;218;p14"/>
          <p:cNvSpPr txBox="1"/>
          <p:nvPr/>
        </p:nvSpPr>
        <p:spPr>
          <a:xfrm>
            <a:off x="10295983" y="3647583"/>
            <a:ext cx="6963300" cy="1754700"/>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Easy to distinguish from one another, think complimentary colors</a:t>
            </a:r>
            <a:endParaRPr/>
          </a:p>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Red and Green should be avoided!</a:t>
            </a:r>
            <a:endParaRPr/>
          </a:p>
        </p:txBody>
      </p:sp>
      <p:sp>
        <p:nvSpPr>
          <p:cNvPr id="219" name="Google Shape;219;p14"/>
          <p:cNvSpPr txBox="1"/>
          <p:nvPr/>
        </p:nvSpPr>
        <p:spPr>
          <a:xfrm>
            <a:off x="10295983" y="5771656"/>
            <a:ext cx="8307709" cy="523875"/>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i="0" lang="en-US" sz="3000" u="none" cap="none" strike="noStrike">
                <a:solidFill>
                  <a:srgbClr val="000000"/>
                </a:solidFill>
                <a:latin typeface="Ultra"/>
                <a:ea typeface="Ultra"/>
                <a:cs typeface="Ultra"/>
                <a:sym typeface="Ultra"/>
              </a:rPr>
              <a:t>Color should not be the only indicator</a:t>
            </a:r>
            <a:endParaRPr/>
          </a:p>
        </p:txBody>
      </p:sp>
      <p:sp>
        <p:nvSpPr>
          <p:cNvPr id="220" name="Google Shape;220;p14"/>
          <p:cNvSpPr txBox="1"/>
          <p:nvPr/>
        </p:nvSpPr>
        <p:spPr>
          <a:xfrm>
            <a:off x="10296046" y="6838230"/>
            <a:ext cx="6694500" cy="3694200"/>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There should be some other sign/symbol or notation to go with it! </a:t>
            </a:r>
            <a:endParaRPr/>
          </a:p>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When it is used it should be given a clear and commonly understood description.</a:t>
            </a:r>
            <a:endParaRPr/>
          </a:p>
        </p:txBody>
      </p:sp>
      <p:sp>
        <p:nvSpPr>
          <p:cNvPr id="221" name="Google Shape;221;p14"/>
          <p:cNvSpPr txBox="1"/>
          <p:nvPr/>
        </p:nvSpPr>
        <p:spPr>
          <a:xfrm>
            <a:off x="10295983" y="268798"/>
            <a:ext cx="6694500" cy="916800"/>
          </a:xfrm>
          <a:prstGeom prst="rect">
            <a:avLst/>
          </a:prstGeom>
          <a:noFill/>
          <a:ln>
            <a:noFill/>
          </a:ln>
        </p:spPr>
        <p:txBody>
          <a:bodyPr anchorCtr="0" anchor="t" bIns="0" lIns="0" spcFirstLastPara="1" rIns="0" wrap="square" tIns="0">
            <a:spAutoFit/>
          </a:bodyPr>
          <a:lstStyle/>
          <a:p>
            <a:pPr indent="0" lvl="0" marL="0" marR="0" rtl="0" algn="l">
              <a:lnSpc>
                <a:spcPct val="123001"/>
              </a:lnSpc>
              <a:spcBef>
                <a:spcPts val="0"/>
              </a:spcBef>
              <a:spcAft>
                <a:spcPts val="0"/>
              </a:spcAft>
              <a:buNone/>
            </a:pPr>
            <a:r>
              <a:rPr b="0" i="0" lang="en-US" sz="5956" u="none" cap="none" strike="noStrike">
                <a:solidFill>
                  <a:srgbClr val="000000"/>
                </a:solidFill>
                <a:latin typeface="Arial"/>
                <a:ea typeface="Arial"/>
                <a:cs typeface="Arial"/>
                <a:sym typeface="Arial"/>
              </a:rPr>
              <a:t>CORE SKILL TWO</a:t>
            </a:r>
            <a:endParaRPr sz="1000"/>
          </a:p>
        </p:txBody>
      </p:sp>
      <p:sp>
        <p:nvSpPr>
          <p:cNvPr id="222" name="Google Shape;222;p14"/>
          <p:cNvSpPr txBox="1"/>
          <p:nvPr/>
        </p:nvSpPr>
        <p:spPr>
          <a:xfrm>
            <a:off x="7852046" y="1368178"/>
            <a:ext cx="11313900" cy="978900"/>
          </a:xfrm>
          <a:prstGeom prst="rect">
            <a:avLst/>
          </a:prstGeom>
          <a:noFill/>
          <a:ln>
            <a:noFill/>
          </a:ln>
        </p:spPr>
        <p:txBody>
          <a:bodyPr anchorCtr="0" anchor="t" bIns="0" lIns="0" spcFirstLastPara="1" rIns="0" wrap="square" tIns="0">
            <a:spAutoFit/>
          </a:bodyPr>
          <a:lstStyle/>
          <a:p>
            <a:pPr indent="0" lvl="0" marL="914400" marR="0" rtl="0" algn="l">
              <a:lnSpc>
                <a:spcPct val="140022"/>
              </a:lnSpc>
              <a:spcBef>
                <a:spcPts val="0"/>
              </a:spcBef>
              <a:spcAft>
                <a:spcPts val="0"/>
              </a:spcAft>
              <a:buNone/>
            </a:pPr>
            <a:r>
              <a:rPr b="1" i="0" lang="en-US" sz="6359" u="none" cap="none" strike="noStrike">
                <a:solidFill>
                  <a:srgbClr val="000000"/>
                </a:solidFill>
              </a:rPr>
              <a:t>Use Contrasting colors </a:t>
            </a:r>
            <a:endParaRPr b="1"/>
          </a:p>
        </p:txBody>
      </p:sp>
      <p:sp>
        <p:nvSpPr>
          <p:cNvPr id="223" name="Google Shape;223;p14"/>
          <p:cNvSpPr txBox="1"/>
          <p:nvPr/>
        </p:nvSpPr>
        <p:spPr>
          <a:xfrm>
            <a:off x="2091789" y="8708159"/>
            <a:ext cx="4269487" cy="1153794"/>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2200" u="none" cap="none" strike="noStrike">
                <a:solidFill>
                  <a:srgbClr val="000000"/>
                </a:solidFill>
                <a:latin typeface="Arial"/>
                <a:ea typeface="Arial"/>
                <a:cs typeface="Arial"/>
                <a:sym typeface="Arial"/>
              </a:rPr>
              <a:t>A Color wheel with an arrow pointing from a bright yellow to a contrasting dark blue </a:t>
            </a:r>
            <a:endParaRPr/>
          </a:p>
        </p:txBody>
      </p:sp>
      <p:cxnSp>
        <p:nvCxnSpPr>
          <p:cNvPr id="224" name="Google Shape;224;p14"/>
          <p:cNvCxnSpPr/>
          <p:nvPr/>
        </p:nvCxnSpPr>
        <p:spPr>
          <a:xfrm>
            <a:off x="2606973" y="4168618"/>
            <a:ext cx="3225710" cy="710933"/>
          </a:xfrm>
          <a:prstGeom prst="straightConnector1">
            <a:avLst/>
          </a:prstGeom>
          <a:noFill/>
          <a:ln cap="flat" cmpd="sng" w="38100">
            <a:solidFill>
              <a:srgbClr val="005035"/>
            </a:solidFill>
            <a:prstDash val="solid"/>
            <a:round/>
            <a:headEnd len="sm" w="sm" type="none"/>
            <a:tailEnd len="med" w="med" type="triangle"/>
          </a:ln>
        </p:spPr>
      </p:cxn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15"/>
          <p:cNvSpPr/>
          <p:nvPr/>
        </p:nvSpPr>
        <p:spPr>
          <a:xfrm>
            <a:off x="-170078" y="9639452"/>
            <a:ext cx="18628166" cy="908704"/>
          </a:xfrm>
          <a:custGeom>
            <a:rect b="b" l="l" r="r" t="t"/>
            <a:pathLst>
              <a:path extrusionOk="0" h="908704" w="18628166">
                <a:moveTo>
                  <a:pt x="0" y="0"/>
                </a:moveTo>
                <a:lnTo>
                  <a:pt x="18628166" y="0"/>
                </a:lnTo>
                <a:lnTo>
                  <a:pt x="18628166" y="908704"/>
                </a:lnTo>
                <a:lnTo>
                  <a:pt x="0" y="908704"/>
                </a:lnTo>
                <a:lnTo>
                  <a:pt x="0" y="0"/>
                </a:lnTo>
                <a:close/>
              </a:path>
            </a:pathLst>
          </a:custGeom>
          <a:blipFill rotWithShape="1">
            <a:blip r:embed="rId3">
              <a:alphaModFix/>
            </a:blip>
            <a:stretch>
              <a:fillRect b="0" l="0" r="0" t="0"/>
            </a:stretch>
          </a:blipFill>
          <a:ln>
            <a:noFill/>
          </a:ln>
        </p:spPr>
      </p:sp>
      <p:cxnSp>
        <p:nvCxnSpPr>
          <p:cNvPr id="230" name="Google Shape;230;p15"/>
          <p:cNvCxnSpPr/>
          <p:nvPr/>
        </p:nvCxnSpPr>
        <p:spPr>
          <a:xfrm rot="10800000">
            <a:off x="5374" y="243489"/>
            <a:ext cx="18394899" cy="0"/>
          </a:xfrm>
          <a:prstGeom prst="straightConnector1">
            <a:avLst/>
          </a:prstGeom>
          <a:noFill/>
          <a:ln cap="flat" cmpd="sng" w="19050">
            <a:solidFill>
              <a:srgbClr val="005035"/>
            </a:solidFill>
            <a:prstDash val="solid"/>
            <a:round/>
            <a:headEnd len="sm" w="sm" type="none"/>
            <a:tailEnd len="sm" w="sm" type="none"/>
          </a:ln>
        </p:spPr>
      </p:cxnSp>
      <p:grpSp>
        <p:nvGrpSpPr>
          <p:cNvPr id="231" name="Google Shape;231;p15"/>
          <p:cNvGrpSpPr/>
          <p:nvPr/>
        </p:nvGrpSpPr>
        <p:grpSpPr>
          <a:xfrm>
            <a:off x="8015361" y="108353"/>
            <a:ext cx="3086100" cy="3230761"/>
            <a:chOff x="0" y="-38100"/>
            <a:chExt cx="812800" cy="850900"/>
          </a:xfrm>
        </p:grpSpPr>
        <p:sp>
          <p:nvSpPr>
            <p:cNvPr id="232" name="Google Shape;232;p15"/>
            <p:cNvSpPr/>
            <p:nvPr/>
          </p:nvSpPr>
          <p:spPr>
            <a:xfrm>
              <a:off x="0" y="0"/>
              <a:ext cx="812800" cy="812800"/>
            </a:xfrm>
            <a:custGeom>
              <a:rect b="b" l="l" r="r" t="t"/>
              <a:pathLst>
                <a:path extrusionOk="0" h="812800" w="812800">
                  <a:moveTo>
                    <a:pt x="127941" y="0"/>
                  </a:moveTo>
                  <a:lnTo>
                    <a:pt x="684859" y="0"/>
                  </a:lnTo>
                  <a:cubicBezTo>
                    <a:pt x="718791" y="0"/>
                    <a:pt x="751333" y="13479"/>
                    <a:pt x="775327" y="37473"/>
                  </a:cubicBezTo>
                  <a:cubicBezTo>
                    <a:pt x="799321" y="61467"/>
                    <a:pt x="812800" y="94009"/>
                    <a:pt x="812800" y="127941"/>
                  </a:cubicBezTo>
                  <a:lnTo>
                    <a:pt x="812800" y="684859"/>
                  </a:lnTo>
                  <a:cubicBezTo>
                    <a:pt x="812800" y="718791"/>
                    <a:pt x="799321" y="751333"/>
                    <a:pt x="775327" y="775327"/>
                  </a:cubicBezTo>
                  <a:cubicBezTo>
                    <a:pt x="751333" y="799321"/>
                    <a:pt x="718791" y="812800"/>
                    <a:pt x="684859" y="812800"/>
                  </a:cubicBezTo>
                  <a:lnTo>
                    <a:pt x="127941" y="812800"/>
                  </a:lnTo>
                  <a:cubicBezTo>
                    <a:pt x="94009" y="812800"/>
                    <a:pt x="61467" y="799321"/>
                    <a:pt x="37473" y="775327"/>
                  </a:cubicBezTo>
                  <a:cubicBezTo>
                    <a:pt x="13479" y="751333"/>
                    <a:pt x="0" y="718791"/>
                    <a:pt x="0" y="684859"/>
                  </a:cubicBezTo>
                  <a:lnTo>
                    <a:pt x="0" y="127941"/>
                  </a:lnTo>
                  <a:cubicBezTo>
                    <a:pt x="0" y="94009"/>
                    <a:pt x="13479" y="61467"/>
                    <a:pt x="37473" y="37473"/>
                  </a:cubicBezTo>
                  <a:cubicBezTo>
                    <a:pt x="61467" y="13479"/>
                    <a:pt x="94009" y="0"/>
                    <a:pt x="127941" y="0"/>
                  </a:cubicBezTo>
                  <a:close/>
                </a:path>
              </a:pathLst>
            </a:custGeom>
            <a:solidFill>
              <a:srgbClr val="A496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15"/>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711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4" name="Google Shape;234;p15"/>
          <p:cNvSpPr txBox="1"/>
          <p:nvPr/>
        </p:nvSpPr>
        <p:spPr>
          <a:xfrm>
            <a:off x="-26" y="108350"/>
            <a:ext cx="8015400" cy="2435100"/>
          </a:xfrm>
          <a:prstGeom prst="rect">
            <a:avLst/>
          </a:prstGeom>
          <a:noFill/>
          <a:ln>
            <a:noFill/>
          </a:ln>
        </p:spPr>
        <p:txBody>
          <a:bodyPr anchorCtr="0" anchor="t" bIns="0" lIns="0" spcFirstLastPara="1" rIns="0" wrap="square" tIns="0">
            <a:spAutoFit/>
          </a:bodyPr>
          <a:lstStyle/>
          <a:p>
            <a:pPr indent="0" lvl="0" marL="0" marR="0" rtl="0" algn="just">
              <a:lnSpc>
                <a:spcPct val="140005"/>
              </a:lnSpc>
              <a:spcBef>
                <a:spcPts val="0"/>
              </a:spcBef>
              <a:spcAft>
                <a:spcPts val="0"/>
              </a:spcAft>
              <a:buNone/>
            </a:pPr>
            <a:r>
              <a:rPr b="1" i="0" lang="en-US" sz="15820" u="none" cap="none" strike="noStrike">
                <a:solidFill>
                  <a:srgbClr val="000000"/>
                </a:solidFill>
                <a:latin typeface="Ultra"/>
                <a:ea typeface="Ultra"/>
                <a:cs typeface="Ultra"/>
                <a:sym typeface="Ultra"/>
              </a:rPr>
              <a:t>Try it!</a:t>
            </a:r>
            <a:endParaRPr sz="400"/>
          </a:p>
        </p:txBody>
      </p:sp>
      <p:sp>
        <p:nvSpPr>
          <p:cNvPr id="235" name="Google Shape;235;p15"/>
          <p:cNvSpPr txBox="1"/>
          <p:nvPr/>
        </p:nvSpPr>
        <p:spPr>
          <a:xfrm>
            <a:off x="5374" y="3211200"/>
            <a:ext cx="6426096" cy="7458075"/>
          </a:xfrm>
          <a:prstGeom prst="rect">
            <a:avLst/>
          </a:prstGeom>
          <a:noFill/>
          <a:ln>
            <a:noFill/>
          </a:ln>
        </p:spPr>
        <p:txBody>
          <a:bodyPr anchorCtr="0" anchor="t" bIns="0" lIns="0" spcFirstLastPara="1" rIns="0" wrap="square" tIns="0">
            <a:spAutoFit/>
          </a:bodyPr>
          <a:lstStyle/>
          <a:p>
            <a:pPr indent="0" lvl="0" marL="0" marR="0" rtl="0" algn="just">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Look at the colors listed here and on your own identify the the number you consider:</a:t>
            </a:r>
            <a:endParaRPr/>
          </a:p>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Charlotte Green</a:t>
            </a:r>
            <a:endParaRPr/>
          </a:p>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Niner Gold</a:t>
            </a:r>
            <a:endParaRPr/>
          </a:p>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Quartz White</a:t>
            </a:r>
            <a:endParaRPr/>
          </a:p>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Jasper</a:t>
            </a:r>
            <a:endParaRPr/>
          </a:p>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Pine Green</a:t>
            </a:r>
            <a:endParaRPr/>
          </a:p>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Clay red</a:t>
            </a:r>
            <a:endParaRPr/>
          </a:p>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Sky blue</a:t>
            </a:r>
            <a:endParaRPr/>
          </a:p>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Ore Black</a:t>
            </a:r>
            <a:endParaRPr/>
          </a:p>
          <a:p>
            <a:pPr indent="0" lvl="0" marL="0" marR="0" rtl="0" algn="just">
              <a:lnSpc>
                <a:spcPct val="140000"/>
              </a:lnSpc>
              <a:spcBef>
                <a:spcPts val="0"/>
              </a:spcBef>
              <a:spcAft>
                <a:spcPts val="0"/>
              </a:spcAft>
              <a:buNone/>
            </a:pPr>
            <a:r>
              <a:t/>
            </a:r>
            <a:endParaRPr b="0" i="0" sz="3000" u="none" cap="none" strike="noStrike">
              <a:solidFill>
                <a:srgbClr val="000000"/>
              </a:solidFill>
              <a:latin typeface="Arial"/>
              <a:ea typeface="Arial"/>
              <a:cs typeface="Arial"/>
              <a:sym typeface="Arial"/>
            </a:endParaRPr>
          </a:p>
          <a:p>
            <a:pPr indent="0" lvl="0" marL="0" marR="0" rtl="0" algn="just">
              <a:lnSpc>
                <a:spcPct val="140000"/>
              </a:lnSpc>
              <a:spcBef>
                <a:spcPts val="0"/>
              </a:spcBef>
              <a:spcAft>
                <a:spcPts val="0"/>
              </a:spcAft>
              <a:buNone/>
            </a:pPr>
            <a:r>
              <a:t/>
            </a:r>
            <a:endParaRPr b="0" i="0" sz="3000" u="none" cap="none" strike="noStrike">
              <a:solidFill>
                <a:srgbClr val="000000"/>
              </a:solidFill>
              <a:latin typeface="Arial"/>
              <a:ea typeface="Arial"/>
              <a:cs typeface="Arial"/>
              <a:sym typeface="Arial"/>
            </a:endParaRPr>
          </a:p>
          <a:p>
            <a:pPr indent="0" lvl="0" marL="0" marR="0" rtl="0" algn="just">
              <a:lnSpc>
                <a:spcPct val="140000"/>
              </a:lnSpc>
              <a:spcBef>
                <a:spcPts val="0"/>
              </a:spcBef>
              <a:spcAft>
                <a:spcPts val="0"/>
              </a:spcAft>
              <a:buNone/>
            </a:pPr>
            <a:r>
              <a:t/>
            </a:r>
            <a:endParaRPr b="0" i="0" sz="3000" u="none" cap="none" strike="noStrike">
              <a:solidFill>
                <a:srgbClr val="000000"/>
              </a:solidFill>
              <a:latin typeface="Arial"/>
              <a:ea typeface="Arial"/>
              <a:cs typeface="Arial"/>
              <a:sym typeface="Arial"/>
            </a:endParaRPr>
          </a:p>
        </p:txBody>
      </p:sp>
      <p:grpSp>
        <p:nvGrpSpPr>
          <p:cNvPr id="236" name="Google Shape;236;p15"/>
          <p:cNvGrpSpPr/>
          <p:nvPr/>
        </p:nvGrpSpPr>
        <p:grpSpPr>
          <a:xfrm>
            <a:off x="7897012" y="6280553"/>
            <a:ext cx="3086100" cy="3230761"/>
            <a:chOff x="0" y="-38100"/>
            <a:chExt cx="812800" cy="850900"/>
          </a:xfrm>
        </p:grpSpPr>
        <p:sp>
          <p:nvSpPr>
            <p:cNvPr id="237" name="Google Shape;237;p15"/>
            <p:cNvSpPr/>
            <p:nvPr/>
          </p:nvSpPr>
          <p:spPr>
            <a:xfrm>
              <a:off x="0" y="0"/>
              <a:ext cx="812800" cy="812800"/>
            </a:xfrm>
            <a:custGeom>
              <a:rect b="b" l="l" r="r" t="t"/>
              <a:pathLst>
                <a:path extrusionOk="0" h="812800" w="812800">
                  <a:moveTo>
                    <a:pt x="127941" y="0"/>
                  </a:moveTo>
                  <a:lnTo>
                    <a:pt x="684859" y="0"/>
                  </a:lnTo>
                  <a:cubicBezTo>
                    <a:pt x="718791" y="0"/>
                    <a:pt x="751333" y="13479"/>
                    <a:pt x="775327" y="37473"/>
                  </a:cubicBezTo>
                  <a:cubicBezTo>
                    <a:pt x="799321" y="61467"/>
                    <a:pt x="812800" y="94009"/>
                    <a:pt x="812800" y="127941"/>
                  </a:cubicBezTo>
                  <a:lnTo>
                    <a:pt x="812800" y="684859"/>
                  </a:lnTo>
                  <a:cubicBezTo>
                    <a:pt x="812800" y="718791"/>
                    <a:pt x="799321" y="751333"/>
                    <a:pt x="775327" y="775327"/>
                  </a:cubicBezTo>
                  <a:cubicBezTo>
                    <a:pt x="751333" y="799321"/>
                    <a:pt x="718791" y="812800"/>
                    <a:pt x="684859" y="812800"/>
                  </a:cubicBezTo>
                  <a:lnTo>
                    <a:pt x="127941" y="812800"/>
                  </a:lnTo>
                  <a:cubicBezTo>
                    <a:pt x="94009" y="812800"/>
                    <a:pt x="61467" y="799321"/>
                    <a:pt x="37473" y="775327"/>
                  </a:cubicBezTo>
                  <a:cubicBezTo>
                    <a:pt x="13479" y="751333"/>
                    <a:pt x="0" y="718791"/>
                    <a:pt x="0" y="684859"/>
                  </a:cubicBezTo>
                  <a:lnTo>
                    <a:pt x="0" y="127941"/>
                  </a:lnTo>
                  <a:cubicBezTo>
                    <a:pt x="0" y="94009"/>
                    <a:pt x="13479" y="61467"/>
                    <a:pt x="37473" y="37473"/>
                  </a:cubicBezTo>
                  <a:cubicBezTo>
                    <a:pt x="61467" y="13479"/>
                    <a:pt x="94009" y="0"/>
                    <a:pt x="127941"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15"/>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711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39" name="Google Shape;239;p15"/>
          <p:cNvGrpSpPr/>
          <p:nvPr/>
        </p:nvGrpSpPr>
        <p:grpSpPr>
          <a:xfrm>
            <a:off x="14075523" y="113116"/>
            <a:ext cx="3086100" cy="3230761"/>
            <a:chOff x="0" y="-38100"/>
            <a:chExt cx="812800" cy="850900"/>
          </a:xfrm>
        </p:grpSpPr>
        <p:sp>
          <p:nvSpPr>
            <p:cNvPr id="240" name="Google Shape;240;p15"/>
            <p:cNvSpPr/>
            <p:nvPr/>
          </p:nvSpPr>
          <p:spPr>
            <a:xfrm>
              <a:off x="0" y="0"/>
              <a:ext cx="812800" cy="812800"/>
            </a:xfrm>
            <a:custGeom>
              <a:rect b="b" l="l" r="r" t="t"/>
              <a:pathLst>
                <a:path extrusionOk="0" h="812800" w="812800">
                  <a:moveTo>
                    <a:pt x="127941" y="0"/>
                  </a:moveTo>
                  <a:lnTo>
                    <a:pt x="684859" y="0"/>
                  </a:lnTo>
                  <a:cubicBezTo>
                    <a:pt x="718791" y="0"/>
                    <a:pt x="751333" y="13479"/>
                    <a:pt x="775327" y="37473"/>
                  </a:cubicBezTo>
                  <a:cubicBezTo>
                    <a:pt x="799321" y="61467"/>
                    <a:pt x="812800" y="94009"/>
                    <a:pt x="812800" y="127941"/>
                  </a:cubicBezTo>
                  <a:lnTo>
                    <a:pt x="812800" y="684859"/>
                  </a:lnTo>
                  <a:cubicBezTo>
                    <a:pt x="812800" y="718791"/>
                    <a:pt x="799321" y="751333"/>
                    <a:pt x="775327" y="775327"/>
                  </a:cubicBezTo>
                  <a:cubicBezTo>
                    <a:pt x="751333" y="799321"/>
                    <a:pt x="718791" y="812800"/>
                    <a:pt x="684859" y="812800"/>
                  </a:cubicBezTo>
                  <a:lnTo>
                    <a:pt x="127941" y="812800"/>
                  </a:lnTo>
                  <a:cubicBezTo>
                    <a:pt x="94009" y="812800"/>
                    <a:pt x="61467" y="799321"/>
                    <a:pt x="37473" y="775327"/>
                  </a:cubicBezTo>
                  <a:cubicBezTo>
                    <a:pt x="13479" y="751333"/>
                    <a:pt x="0" y="718791"/>
                    <a:pt x="0" y="684859"/>
                  </a:cubicBezTo>
                  <a:lnTo>
                    <a:pt x="0" y="127941"/>
                  </a:lnTo>
                  <a:cubicBezTo>
                    <a:pt x="0" y="94009"/>
                    <a:pt x="13479" y="61467"/>
                    <a:pt x="37473" y="37473"/>
                  </a:cubicBezTo>
                  <a:cubicBezTo>
                    <a:pt x="61467" y="13479"/>
                    <a:pt x="94009" y="0"/>
                    <a:pt x="127941" y="0"/>
                  </a:cubicBezTo>
                  <a:close/>
                </a:path>
              </a:pathLst>
            </a:custGeom>
            <a:solidFill>
              <a:srgbClr val="802F2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15"/>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711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42" name="Google Shape;242;p15"/>
          <p:cNvGrpSpPr/>
          <p:nvPr/>
        </p:nvGrpSpPr>
        <p:grpSpPr>
          <a:xfrm>
            <a:off x="14187561" y="3130496"/>
            <a:ext cx="3086100" cy="3230761"/>
            <a:chOff x="0" y="-38100"/>
            <a:chExt cx="812800" cy="850900"/>
          </a:xfrm>
        </p:grpSpPr>
        <p:sp>
          <p:nvSpPr>
            <p:cNvPr id="243" name="Google Shape;243;p15"/>
            <p:cNvSpPr/>
            <p:nvPr/>
          </p:nvSpPr>
          <p:spPr>
            <a:xfrm>
              <a:off x="0" y="0"/>
              <a:ext cx="812800" cy="812800"/>
            </a:xfrm>
            <a:custGeom>
              <a:rect b="b" l="l" r="r" t="t"/>
              <a:pathLst>
                <a:path extrusionOk="0" h="812800" w="812800">
                  <a:moveTo>
                    <a:pt x="127941" y="0"/>
                  </a:moveTo>
                  <a:lnTo>
                    <a:pt x="684859" y="0"/>
                  </a:lnTo>
                  <a:cubicBezTo>
                    <a:pt x="718791" y="0"/>
                    <a:pt x="751333" y="13479"/>
                    <a:pt x="775327" y="37473"/>
                  </a:cubicBezTo>
                  <a:cubicBezTo>
                    <a:pt x="799321" y="61467"/>
                    <a:pt x="812800" y="94009"/>
                    <a:pt x="812800" y="127941"/>
                  </a:cubicBezTo>
                  <a:lnTo>
                    <a:pt x="812800" y="684859"/>
                  </a:lnTo>
                  <a:cubicBezTo>
                    <a:pt x="812800" y="718791"/>
                    <a:pt x="799321" y="751333"/>
                    <a:pt x="775327" y="775327"/>
                  </a:cubicBezTo>
                  <a:cubicBezTo>
                    <a:pt x="751333" y="799321"/>
                    <a:pt x="718791" y="812800"/>
                    <a:pt x="684859" y="812800"/>
                  </a:cubicBezTo>
                  <a:lnTo>
                    <a:pt x="127941" y="812800"/>
                  </a:lnTo>
                  <a:cubicBezTo>
                    <a:pt x="94009" y="812800"/>
                    <a:pt x="61467" y="799321"/>
                    <a:pt x="37473" y="775327"/>
                  </a:cubicBezTo>
                  <a:cubicBezTo>
                    <a:pt x="13479" y="751333"/>
                    <a:pt x="0" y="718791"/>
                    <a:pt x="0" y="684859"/>
                  </a:cubicBezTo>
                  <a:lnTo>
                    <a:pt x="0" y="127941"/>
                  </a:lnTo>
                  <a:cubicBezTo>
                    <a:pt x="0" y="94009"/>
                    <a:pt x="13479" y="61467"/>
                    <a:pt x="37473" y="37473"/>
                  </a:cubicBezTo>
                  <a:cubicBezTo>
                    <a:pt x="61467" y="13479"/>
                    <a:pt x="94009" y="0"/>
                    <a:pt x="127941" y="0"/>
                  </a:cubicBezTo>
                  <a:close/>
                </a:path>
              </a:pathLst>
            </a:custGeom>
            <a:solidFill>
              <a:srgbClr val="00503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15"/>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711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45" name="Google Shape;245;p15"/>
          <p:cNvGrpSpPr/>
          <p:nvPr/>
        </p:nvGrpSpPr>
        <p:grpSpPr>
          <a:xfrm>
            <a:off x="11102621" y="3130496"/>
            <a:ext cx="3086100" cy="3230761"/>
            <a:chOff x="0" y="-38100"/>
            <a:chExt cx="812800" cy="850900"/>
          </a:xfrm>
        </p:grpSpPr>
        <p:sp>
          <p:nvSpPr>
            <p:cNvPr id="246" name="Google Shape;246;p15"/>
            <p:cNvSpPr/>
            <p:nvPr/>
          </p:nvSpPr>
          <p:spPr>
            <a:xfrm>
              <a:off x="0" y="0"/>
              <a:ext cx="812800" cy="812800"/>
            </a:xfrm>
            <a:custGeom>
              <a:rect b="b" l="l" r="r" t="t"/>
              <a:pathLst>
                <a:path extrusionOk="0" h="812800" w="812800">
                  <a:moveTo>
                    <a:pt x="127941" y="0"/>
                  </a:moveTo>
                  <a:lnTo>
                    <a:pt x="684859" y="0"/>
                  </a:lnTo>
                  <a:cubicBezTo>
                    <a:pt x="718791" y="0"/>
                    <a:pt x="751333" y="13479"/>
                    <a:pt x="775327" y="37473"/>
                  </a:cubicBezTo>
                  <a:cubicBezTo>
                    <a:pt x="799321" y="61467"/>
                    <a:pt x="812800" y="94009"/>
                    <a:pt x="812800" y="127941"/>
                  </a:cubicBezTo>
                  <a:lnTo>
                    <a:pt x="812800" y="684859"/>
                  </a:lnTo>
                  <a:cubicBezTo>
                    <a:pt x="812800" y="718791"/>
                    <a:pt x="799321" y="751333"/>
                    <a:pt x="775327" y="775327"/>
                  </a:cubicBezTo>
                  <a:cubicBezTo>
                    <a:pt x="751333" y="799321"/>
                    <a:pt x="718791" y="812800"/>
                    <a:pt x="684859" y="812800"/>
                  </a:cubicBezTo>
                  <a:lnTo>
                    <a:pt x="127941" y="812800"/>
                  </a:lnTo>
                  <a:cubicBezTo>
                    <a:pt x="94009" y="812800"/>
                    <a:pt x="61467" y="799321"/>
                    <a:pt x="37473" y="775327"/>
                  </a:cubicBezTo>
                  <a:cubicBezTo>
                    <a:pt x="13479" y="751333"/>
                    <a:pt x="0" y="718791"/>
                    <a:pt x="0" y="684859"/>
                  </a:cubicBezTo>
                  <a:lnTo>
                    <a:pt x="0" y="127941"/>
                  </a:lnTo>
                  <a:cubicBezTo>
                    <a:pt x="0" y="94009"/>
                    <a:pt x="13479" y="61467"/>
                    <a:pt x="37473" y="37473"/>
                  </a:cubicBezTo>
                  <a:cubicBezTo>
                    <a:pt x="61467" y="13479"/>
                    <a:pt x="94009" y="0"/>
                    <a:pt x="127941" y="0"/>
                  </a:cubicBezTo>
                  <a:close/>
                </a:path>
              </a:pathLst>
            </a:custGeom>
            <a:solidFill>
              <a:srgbClr val="89906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15"/>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711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48" name="Google Shape;248;p15"/>
          <p:cNvGrpSpPr/>
          <p:nvPr/>
        </p:nvGrpSpPr>
        <p:grpSpPr>
          <a:xfrm>
            <a:off x="8015361" y="3130496"/>
            <a:ext cx="3086100" cy="3230761"/>
            <a:chOff x="0" y="-38100"/>
            <a:chExt cx="812800" cy="850900"/>
          </a:xfrm>
        </p:grpSpPr>
        <p:sp>
          <p:nvSpPr>
            <p:cNvPr id="249" name="Google Shape;249;p15"/>
            <p:cNvSpPr/>
            <p:nvPr/>
          </p:nvSpPr>
          <p:spPr>
            <a:xfrm>
              <a:off x="0" y="0"/>
              <a:ext cx="812800" cy="812800"/>
            </a:xfrm>
            <a:custGeom>
              <a:rect b="b" l="l" r="r" t="t"/>
              <a:pathLst>
                <a:path extrusionOk="0" h="812800" w="812800">
                  <a:moveTo>
                    <a:pt x="127941" y="0"/>
                  </a:moveTo>
                  <a:lnTo>
                    <a:pt x="684859" y="0"/>
                  </a:lnTo>
                  <a:cubicBezTo>
                    <a:pt x="718791" y="0"/>
                    <a:pt x="751333" y="13479"/>
                    <a:pt x="775327" y="37473"/>
                  </a:cubicBezTo>
                  <a:cubicBezTo>
                    <a:pt x="799321" y="61467"/>
                    <a:pt x="812800" y="94009"/>
                    <a:pt x="812800" y="127941"/>
                  </a:cubicBezTo>
                  <a:lnTo>
                    <a:pt x="812800" y="684859"/>
                  </a:lnTo>
                  <a:cubicBezTo>
                    <a:pt x="812800" y="718791"/>
                    <a:pt x="799321" y="751333"/>
                    <a:pt x="775327" y="775327"/>
                  </a:cubicBezTo>
                  <a:cubicBezTo>
                    <a:pt x="751333" y="799321"/>
                    <a:pt x="718791" y="812800"/>
                    <a:pt x="684859" y="812800"/>
                  </a:cubicBezTo>
                  <a:lnTo>
                    <a:pt x="127941" y="812800"/>
                  </a:lnTo>
                  <a:cubicBezTo>
                    <a:pt x="94009" y="812800"/>
                    <a:pt x="61467" y="799321"/>
                    <a:pt x="37473" y="775327"/>
                  </a:cubicBezTo>
                  <a:cubicBezTo>
                    <a:pt x="13479" y="751333"/>
                    <a:pt x="0" y="718791"/>
                    <a:pt x="0" y="684859"/>
                  </a:cubicBezTo>
                  <a:lnTo>
                    <a:pt x="0" y="127941"/>
                  </a:lnTo>
                  <a:cubicBezTo>
                    <a:pt x="0" y="94009"/>
                    <a:pt x="13479" y="61467"/>
                    <a:pt x="37473" y="37473"/>
                  </a:cubicBezTo>
                  <a:cubicBezTo>
                    <a:pt x="61467" y="13479"/>
                    <a:pt x="94009" y="0"/>
                    <a:pt x="127941" y="0"/>
                  </a:cubicBezTo>
                  <a:close/>
                </a:path>
              </a:pathLst>
            </a:custGeom>
            <a:solidFill>
              <a:srgbClr val="F1E6B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15"/>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711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51" name="Google Shape;251;p15"/>
          <p:cNvGrpSpPr/>
          <p:nvPr/>
        </p:nvGrpSpPr>
        <p:grpSpPr>
          <a:xfrm>
            <a:off x="11101461" y="6280553"/>
            <a:ext cx="3086100" cy="3230761"/>
            <a:chOff x="0" y="-38100"/>
            <a:chExt cx="812800" cy="850900"/>
          </a:xfrm>
        </p:grpSpPr>
        <p:sp>
          <p:nvSpPr>
            <p:cNvPr id="252" name="Google Shape;252;p15"/>
            <p:cNvSpPr/>
            <p:nvPr/>
          </p:nvSpPr>
          <p:spPr>
            <a:xfrm>
              <a:off x="0" y="0"/>
              <a:ext cx="812800" cy="812800"/>
            </a:xfrm>
            <a:custGeom>
              <a:rect b="b" l="l" r="r" t="t"/>
              <a:pathLst>
                <a:path extrusionOk="0" h="812800" w="812800">
                  <a:moveTo>
                    <a:pt x="127941" y="0"/>
                  </a:moveTo>
                  <a:lnTo>
                    <a:pt x="684859" y="0"/>
                  </a:lnTo>
                  <a:cubicBezTo>
                    <a:pt x="718791" y="0"/>
                    <a:pt x="751333" y="13479"/>
                    <a:pt x="775327" y="37473"/>
                  </a:cubicBezTo>
                  <a:cubicBezTo>
                    <a:pt x="799321" y="61467"/>
                    <a:pt x="812800" y="94009"/>
                    <a:pt x="812800" y="127941"/>
                  </a:cubicBezTo>
                  <a:lnTo>
                    <a:pt x="812800" y="684859"/>
                  </a:lnTo>
                  <a:cubicBezTo>
                    <a:pt x="812800" y="718791"/>
                    <a:pt x="799321" y="751333"/>
                    <a:pt x="775327" y="775327"/>
                  </a:cubicBezTo>
                  <a:cubicBezTo>
                    <a:pt x="751333" y="799321"/>
                    <a:pt x="718791" y="812800"/>
                    <a:pt x="684859" y="812800"/>
                  </a:cubicBezTo>
                  <a:lnTo>
                    <a:pt x="127941" y="812800"/>
                  </a:lnTo>
                  <a:cubicBezTo>
                    <a:pt x="94009" y="812800"/>
                    <a:pt x="61467" y="799321"/>
                    <a:pt x="37473" y="775327"/>
                  </a:cubicBezTo>
                  <a:cubicBezTo>
                    <a:pt x="13479" y="751333"/>
                    <a:pt x="0" y="718791"/>
                    <a:pt x="0" y="684859"/>
                  </a:cubicBezTo>
                  <a:lnTo>
                    <a:pt x="0" y="127941"/>
                  </a:lnTo>
                  <a:cubicBezTo>
                    <a:pt x="0" y="94009"/>
                    <a:pt x="13479" y="61467"/>
                    <a:pt x="37473" y="37473"/>
                  </a:cubicBezTo>
                  <a:cubicBezTo>
                    <a:pt x="61467" y="13479"/>
                    <a:pt x="94009" y="0"/>
                    <a:pt x="127941" y="0"/>
                  </a:cubicBezTo>
                  <a:close/>
                </a:path>
              </a:pathLst>
            </a:custGeom>
            <a:solidFill>
              <a:srgbClr val="1018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15"/>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711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4" name="Google Shape;254;p15"/>
          <p:cNvSpPr txBox="1"/>
          <p:nvPr/>
        </p:nvSpPr>
        <p:spPr>
          <a:xfrm>
            <a:off x="9464470" y="1505552"/>
            <a:ext cx="187881"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1</a:t>
            </a:r>
            <a:endParaRPr/>
          </a:p>
        </p:txBody>
      </p:sp>
      <p:sp>
        <p:nvSpPr>
          <p:cNvPr id="255" name="Google Shape;255;p15"/>
          <p:cNvSpPr txBox="1"/>
          <p:nvPr/>
        </p:nvSpPr>
        <p:spPr>
          <a:xfrm>
            <a:off x="12416625" y="1505552"/>
            <a:ext cx="222885"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2</a:t>
            </a:r>
            <a:endParaRPr/>
          </a:p>
        </p:txBody>
      </p:sp>
      <p:sp>
        <p:nvSpPr>
          <p:cNvPr id="256" name="Google Shape;256;p15"/>
          <p:cNvSpPr txBox="1"/>
          <p:nvPr/>
        </p:nvSpPr>
        <p:spPr>
          <a:xfrm>
            <a:off x="15502011" y="1474932"/>
            <a:ext cx="224076"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3</a:t>
            </a:r>
            <a:endParaRPr/>
          </a:p>
        </p:txBody>
      </p:sp>
      <p:sp>
        <p:nvSpPr>
          <p:cNvPr id="257" name="Google Shape;257;p15"/>
          <p:cNvSpPr txBox="1"/>
          <p:nvPr/>
        </p:nvSpPr>
        <p:spPr>
          <a:xfrm>
            <a:off x="9443694" y="4586889"/>
            <a:ext cx="229433"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4</a:t>
            </a:r>
            <a:endParaRPr/>
          </a:p>
        </p:txBody>
      </p:sp>
      <p:sp>
        <p:nvSpPr>
          <p:cNvPr id="258" name="Google Shape;258;p15"/>
          <p:cNvSpPr txBox="1"/>
          <p:nvPr/>
        </p:nvSpPr>
        <p:spPr>
          <a:xfrm>
            <a:off x="12529437" y="4586889"/>
            <a:ext cx="230148"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5</a:t>
            </a:r>
            <a:endParaRPr/>
          </a:p>
        </p:txBody>
      </p:sp>
      <p:sp>
        <p:nvSpPr>
          <p:cNvPr id="259" name="Google Shape;259;p15"/>
          <p:cNvSpPr txBox="1"/>
          <p:nvPr/>
        </p:nvSpPr>
        <p:spPr>
          <a:xfrm>
            <a:off x="15618216" y="4577364"/>
            <a:ext cx="224790"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6</a:t>
            </a:r>
            <a:endParaRPr/>
          </a:p>
        </p:txBody>
      </p:sp>
      <p:sp>
        <p:nvSpPr>
          <p:cNvPr id="260" name="Google Shape;260;p15"/>
          <p:cNvSpPr txBox="1"/>
          <p:nvPr/>
        </p:nvSpPr>
        <p:spPr>
          <a:xfrm>
            <a:off x="9363267" y="7545075"/>
            <a:ext cx="195143"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7</a:t>
            </a:r>
            <a:endParaRPr/>
          </a:p>
        </p:txBody>
      </p:sp>
      <p:sp>
        <p:nvSpPr>
          <p:cNvPr id="261" name="Google Shape;261;p15"/>
          <p:cNvSpPr txBox="1"/>
          <p:nvPr/>
        </p:nvSpPr>
        <p:spPr>
          <a:xfrm>
            <a:off x="12528067" y="7672989"/>
            <a:ext cx="232886"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8</a:t>
            </a:r>
            <a:endParaRPr/>
          </a:p>
        </p:txBody>
      </p:sp>
      <p:grpSp>
        <p:nvGrpSpPr>
          <p:cNvPr id="262" name="Google Shape;262;p15"/>
          <p:cNvGrpSpPr/>
          <p:nvPr/>
        </p:nvGrpSpPr>
        <p:grpSpPr>
          <a:xfrm>
            <a:off x="11101461" y="113116"/>
            <a:ext cx="3086100" cy="3230761"/>
            <a:chOff x="0" y="-38100"/>
            <a:chExt cx="812800" cy="850900"/>
          </a:xfrm>
        </p:grpSpPr>
        <p:sp>
          <p:nvSpPr>
            <p:cNvPr id="263" name="Google Shape;263;p15"/>
            <p:cNvSpPr/>
            <p:nvPr/>
          </p:nvSpPr>
          <p:spPr>
            <a:xfrm>
              <a:off x="0" y="0"/>
              <a:ext cx="812800" cy="812800"/>
            </a:xfrm>
            <a:custGeom>
              <a:rect b="b" l="l" r="r" t="t"/>
              <a:pathLst>
                <a:path extrusionOk="0" h="812800" w="812800">
                  <a:moveTo>
                    <a:pt x="127941" y="0"/>
                  </a:moveTo>
                  <a:lnTo>
                    <a:pt x="684859" y="0"/>
                  </a:lnTo>
                  <a:cubicBezTo>
                    <a:pt x="718791" y="0"/>
                    <a:pt x="751333" y="13479"/>
                    <a:pt x="775327" y="37473"/>
                  </a:cubicBezTo>
                  <a:cubicBezTo>
                    <a:pt x="799321" y="61467"/>
                    <a:pt x="812800" y="94009"/>
                    <a:pt x="812800" y="127941"/>
                  </a:cubicBezTo>
                  <a:lnTo>
                    <a:pt x="812800" y="684859"/>
                  </a:lnTo>
                  <a:cubicBezTo>
                    <a:pt x="812800" y="718791"/>
                    <a:pt x="799321" y="751333"/>
                    <a:pt x="775327" y="775327"/>
                  </a:cubicBezTo>
                  <a:cubicBezTo>
                    <a:pt x="751333" y="799321"/>
                    <a:pt x="718791" y="812800"/>
                    <a:pt x="684859" y="812800"/>
                  </a:cubicBezTo>
                  <a:lnTo>
                    <a:pt x="127941" y="812800"/>
                  </a:lnTo>
                  <a:cubicBezTo>
                    <a:pt x="94009" y="812800"/>
                    <a:pt x="61467" y="799321"/>
                    <a:pt x="37473" y="775327"/>
                  </a:cubicBezTo>
                  <a:cubicBezTo>
                    <a:pt x="13479" y="751333"/>
                    <a:pt x="0" y="718791"/>
                    <a:pt x="0" y="684859"/>
                  </a:cubicBezTo>
                  <a:lnTo>
                    <a:pt x="0" y="127941"/>
                  </a:lnTo>
                  <a:cubicBezTo>
                    <a:pt x="0" y="94009"/>
                    <a:pt x="13479" y="61467"/>
                    <a:pt x="37473" y="37473"/>
                  </a:cubicBezTo>
                  <a:cubicBezTo>
                    <a:pt x="61467" y="13479"/>
                    <a:pt x="94009" y="0"/>
                    <a:pt x="127941" y="0"/>
                  </a:cubicBezTo>
                  <a:close/>
                </a:path>
              </a:pathLst>
            </a:custGeom>
            <a:solidFill>
              <a:srgbClr val="00737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15"/>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711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16"/>
          <p:cNvSpPr/>
          <p:nvPr/>
        </p:nvSpPr>
        <p:spPr>
          <a:xfrm>
            <a:off x="-170078" y="9639452"/>
            <a:ext cx="18628166" cy="908704"/>
          </a:xfrm>
          <a:custGeom>
            <a:rect b="b" l="l" r="r" t="t"/>
            <a:pathLst>
              <a:path extrusionOk="0" h="908704" w="18628166">
                <a:moveTo>
                  <a:pt x="0" y="0"/>
                </a:moveTo>
                <a:lnTo>
                  <a:pt x="18628166" y="0"/>
                </a:lnTo>
                <a:lnTo>
                  <a:pt x="18628166" y="908704"/>
                </a:lnTo>
                <a:lnTo>
                  <a:pt x="0" y="908704"/>
                </a:lnTo>
                <a:lnTo>
                  <a:pt x="0" y="0"/>
                </a:lnTo>
                <a:close/>
              </a:path>
            </a:pathLst>
          </a:custGeom>
          <a:blipFill rotWithShape="1">
            <a:blip r:embed="rId3">
              <a:alphaModFix/>
            </a:blip>
            <a:stretch>
              <a:fillRect b="0" l="0" r="0" t="0"/>
            </a:stretch>
          </a:blipFill>
          <a:ln>
            <a:noFill/>
          </a:ln>
        </p:spPr>
      </p:sp>
      <p:cxnSp>
        <p:nvCxnSpPr>
          <p:cNvPr id="270" name="Google Shape;270;p16"/>
          <p:cNvCxnSpPr/>
          <p:nvPr/>
        </p:nvCxnSpPr>
        <p:spPr>
          <a:xfrm rot="10800000">
            <a:off x="5374" y="243489"/>
            <a:ext cx="18394899" cy="0"/>
          </a:xfrm>
          <a:prstGeom prst="straightConnector1">
            <a:avLst/>
          </a:prstGeom>
          <a:noFill/>
          <a:ln cap="flat" cmpd="sng" w="19050">
            <a:solidFill>
              <a:srgbClr val="005035"/>
            </a:solidFill>
            <a:prstDash val="solid"/>
            <a:round/>
            <a:headEnd len="sm" w="sm" type="none"/>
            <a:tailEnd len="sm" w="sm" type="none"/>
          </a:ln>
        </p:spPr>
      </p:cxnSp>
      <p:sp>
        <p:nvSpPr>
          <p:cNvPr id="271" name="Google Shape;271;p16"/>
          <p:cNvSpPr/>
          <p:nvPr/>
        </p:nvSpPr>
        <p:spPr>
          <a:xfrm>
            <a:off x="9539474" y="2557929"/>
            <a:ext cx="8012600" cy="4797544"/>
          </a:xfrm>
          <a:custGeom>
            <a:rect b="b" l="l" r="r" t="t"/>
            <a:pathLst>
              <a:path extrusionOk="0" h="4797544" w="8012600">
                <a:moveTo>
                  <a:pt x="0" y="0"/>
                </a:moveTo>
                <a:lnTo>
                  <a:pt x="8012600" y="0"/>
                </a:lnTo>
                <a:lnTo>
                  <a:pt x="8012600" y="4797544"/>
                </a:lnTo>
                <a:lnTo>
                  <a:pt x="0" y="4797544"/>
                </a:lnTo>
                <a:lnTo>
                  <a:pt x="0" y="0"/>
                </a:lnTo>
                <a:close/>
              </a:path>
            </a:pathLst>
          </a:custGeom>
          <a:blipFill rotWithShape="1">
            <a:blip r:embed="rId4">
              <a:alphaModFix/>
            </a:blip>
            <a:stretch>
              <a:fillRect b="0" l="0" r="0" t="0"/>
            </a:stretch>
          </a:blipFill>
          <a:ln>
            <a:noFill/>
          </a:ln>
        </p:spPr>
      </p:sp>
      <p:sp>
        <p:nvSpPr>
          <p:cNvPr id="272" name="Google Shape;272;p16"/>
          <p:cNvSpPr txBox="1"/>
          <p:nvPr/>
        </p:nvSpPr>
        <p:spPr>
          <a:xfrm>
            <a:off x="5374" y="233964"/>
            <a:ext cx="8192452" cy="985432"/>
          </a:xfrm>
          <a:prstGeom prst="rect">
            <a:avLst/>
          </a:prstGeom>
          <a:noFill/>
          <a:ln>
            <a:noFill/>
          </a:ln>
        </p:spPr>
        <p:txBody>
          <a:bodyPr anchorCtr="0" anchor="t" bIns="0" lIns="0" spcFirstLastPara="1" rIns="0" wrap="square" tIns="0">
            <a:spAutoFit/>
          </a:bodyPr>
          <a:lstStyle/>
          <a:p>
            <a:pPr indent="0" lvl="0" marL="0" marR="0" rtl="0" algn="l">
              <a:lnSpc>
                <a:spcPct val="123001"/>
              </a:lnSpc>
              <a:spcBef>
                <a:spcPts val="0"/>
              </a:spcBef>
              <a:spcAft>
                <a:spcPts val="0"/>
              </a:spcAft>
              <a:buNone/>
            </a:pPr>
            <a:r>
              <a:rPr b="0" i="0" lang="en-US" sz="6356" u="none" cap="none" strike="noStrike">
                <a:solidFill>
                  <a:srgbClr val="000000"/>
                </a:solidFill>
                <a:latin typeface="Arial"/>
                <a:ea typeface="Arial"/>
                <a:cs typeface="Arial"/>
                <a:sym typeface="Arial"/>
              </a:rPr>
              <a:t>CORE SKILL THREE</a:t>
            </a:r>
            <a:endParaRPr/>
          </a:p>
        </p:txBody>
      </p:sp>
      <p:sp>
        <p:nvSpPr>
          <p:cNvPr id="273" name="Google Shape;273;p16"/>
          <p:cNvSpPr txBox="1"/>
          <p:nvPr/>
        </p:nvSpPr>
        <p:spPr>
          <a:xfrm>
            <a:off x="-316783" y="1622570"/>
            <a:ext cx="11313900" cy="5090400"/>
          </a:xfrm>
          <a:prstGeom prst="rect">
            <a:avLst/>
          </a:prstGeom>
          <a:noFill/>
          <a:ln>
            <a:noFill/>
          </a:ln>
        </p:spPr>
        <p:txBody>
          <a:bodyPr anchorCtr="0" anchor="t" bIns="0" lIns="0" spcFirstLastPara="1" rIns="0" wrap="square" tIns="0">
            <a:spAutoFit/>
          </a:bodyPr>
          <a:lstStyle/>
          <a:p>
            <a:pPr indent="0" lvl="0" marL="914400" marR="0" rtl="0" algn="l">
              <a:lnSpc>
                <a:spcPct val="140022"/>
              </a:lnSpc>
              <a:spcBef>
                <a:spcPts val="0"/>
              </a:spcBef>
              <a:spcAft>
                <a:spcPts val="0"/>
              </a:spcAft>
              <a:buNone/>
            </a:pPr>
            <a:r>
              <a:rPr b="1" lang="en-US" sz="6359"/>
              <a:t>   </a:t>
            </a:r>
            <a:r>
              <a:rPr b="1" i="0" lang="en-US" sz="6359" u="none" cap="none" strike="noStrike">
                <a:solidFill>
                  <a:srgbClr val="000000"/>
                </a:solidFill>
              </a:rPr>
              <a:t>Use Headings!</a:t>
            </a:r>
            <a:endParaRPr b="1"/>
          </a:p>
          <a:p>
            <a:pPr indent="0" lvl="0" marL="0" marR="0" rtl="0" algn="l">
              <a:lnSpc>
                <a:spcPct val="140022"/>
              </a:lnSpc>
              <a:spcBef>
                <a:spcPts val="0"/>
              </a:spcBef>
              <a:spcAft>
                <a:spcPts val="0"/>
              </a:spcAft>
              <a:buNone/>
            </a:pPr>
            <a:r>
              <a:rPr b="1" i="0" lang="en-US" sz="6359" u="none" cap="none" strike="noStrike">
                <a:solidFill>
                  <a:srgbClr val="000000"/>
                </a:solidFill>
              </a:rPr>
              <a:t>       And format text! </a:t>
            </a:r>
            <a:endParaRPr b="1"/>
          </a:p>
          <a:p>
            <a:pPr indent="0" lvl="0" marL="0" marR="0" rtl="0" algn="l">
              <a:lnSpc>
                <a:spcPct val="140022"/>
              </a:lnSpc>
              <a:spcBef>
                <a:spcPts val="0"/>
              </a:spcBef>
              <a:spcAft>
                <a:spcPts val="0"/>
              </a:spcAft>
              <a:buNone/>
            </a:pPr>
            <a:r>
              <a:t/>
            </a:r>
            <a:endParaRPr b="0" i="0" sz="6359" u="none" cap="none" strike="noStrike">
              <a:solidFill>
                <a:srgbClr val="000000"/>
              </a:solidFill>
              <a:latin typeface="Arial"/>
              <a:ea typeface="Arial"/>
              <a:cs typeface="Arial"/>
              <a:sym typeface="Arial"/>
            </a:endParaRPr>
          </a:p>
          <a:p>
            <a:pPr indent="0" lvl="0" marL="0" marR="0" rtl="0" algn="l">
              <a:lnSpc>
                <a:spcPct val="140022"/>
              </a:lnSpc>
              <a:spcBef>
                <a:spcPts val="0"/>
              </a:spcBef>
              <a:spcAft>
                <a:spcPts val="0"/>
              </a:spcAft>
              <a:buNone/>
            </a:pPr>
            <a:r>
              <a:t/>
            </a:r>
            <a:endParaRPr b="0" i="0" sz="6359" u="none" cap="none" strike="noStrike">
              <a:solidFill>
                <a:srgbClr val="000000"/>
              </a:solidFill>
              <a:latin typeface="Arial"/>
              <a:ea typeface="Arial"/>
              <a:cs typeface="Arial"/>
              <a:sym typeface="Arial"/>
            </a:endParaRPr>
          </a:p>
        </p:txBody>
      </p:sp>
      <p:sp>
        <p:nvSpPr>
          <p:cNvPr id="274" name="Google Shape;274;p16"/>
          <p:cNvSpPr txBox="1"/>
          <p:nvPr/>
        </p:nvSpPr>
        <p:spPr>
          <a:xfrm>
            <a:off x="0" y="4432826"/>
            <a:ext cx="8003717" cy="3190875"/>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i="0" lang="en-US" sz="3000" u="none" cap="none" strike="noStrike">
                <a:solidFill>
                  <a:srgbClr val="000000"/>
                </a:solidFill>
                <a:latin typeface="Ultra"/>
                <a:ea typeface="Ultra"/>
                <a:cs typeface="Ultra"/>
                <a:sym typeface="Ultra"/>
              </a:rPr>
              <a:t>Overview:</a:t>
            </a:r>
            <a:endParaRPr/>
          </a:p>
          <a:p>
            <a:pPr indent="0" lvl="0" marL="0" marR="0" rtl="0" algn="l">
              <a:lnSpc>
                <a:spcPct val="140000"/>
              </a:lnSpc>
              <a:spcBef>
                <a:spcPts val="0"/>
              </a:spcBef>
              <a:spcAft>
                <a:spcPts val="0"/>
              </a:spcAft>
              <a:buNone/>
            </a:pPr>
            <a:r>
              <a:t/>
            </a:r>
            <a:endParaRPr b="1" i="0" sz="3000" u="none" cap="none" strike="noStrike">
              <a:solidFill>
                <a:srgbClr val="000000"/>
              </a:solidFill>
              <a:latin typeface="Ultra"/>
              <a:ea typeface="Ultra"/>
              <a:cs typeface="Ultra"/>
              <a:sym typeface="Ultra"/>
            </a:endParaRPr>
          </a:p>
          <a:p>
            <a:pPr indent="0" lvl="0" marL="0" marR="0" rtl="0" algn="l">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All major word processors allow you to use headings in text. It directs the eye and makes information more digestable to the reader!</a:t>
            </a:r>
            <a:endParaRPr/>
          </a:p>
        </p:txBody>
      </p:sp>
      <p:sp>
        <p:nvSpPr>
          <p:cNvPr id="275" name="Google Shape;275;p16"/>
          <p:cNvSpPr txBox="1"/>
          <p:nvPr/>
        </p:nvSpPr>
        <p:spPr>
          <a:xfrm>
            <a:off x="9539474" y="6375926"/>
            <a:ext cx="8012600" cy="10572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An image of a newspaper headline reading “urban development”</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17"/>
          <p:cNvSpPr/>
          <p:nvPr/>
        </p:nvSpPr>
        <p:spPr>
          <a:xfrm>
            <a:off x="-170078" y="9639452"/>
            <a:ext cx="18628166" cy="908704"/>
          </a:xfrm>
          <a:custGeom>
            <a:rect b="b" l="l" r="r" t="t"/>
            <a:pathLst>
              <a:path extrusionOk="0" h="908704" w="18628166">
                <a:moveTo>
                  <a:pt x="0" y="0"/>
                </a:moveTo>
                <a:lnTo>
                  <a:pt x="18628166" y="0"/>
                </a:lnTo>
                <a:lnTo>
                  <a:pt x="18628166" y="908704"/>
                </a:lnTo>
                <a:lnTo>
                  <a:pt x="0" y="908704"/>
                </a:lnTo>
                <a:lnTo>
                  <a:pt x="0" y="0"/>
                </a:lnTo>
                <a:close/>
              </a:path>
            </a:pathLst>
          </a:custGeom>
          <a:blipFill rotWithShape="1">
            <a:blip r:embed="rId3">
              <a:alphaModFix/>
            </a:blip>
            <a:stretch>
              <a:fillRect b="0" l="0" r="0" t="0"/>
            </a:stretch>
          </a:blipFill>
          <a:ln>
            <a:noFill/>
          </a:ln>
        </p:spPr>
      </p:sp>
      <p:cxnSp>
        <p:nvCxnSpPr>
          <p:cNvPr id="281" name="Google Shape;281;p17"/>
          <p:cNvCxnSpPr/>
          <p:nvPr/>
        </p:nvCxnSpPr>
        <p:spPr>
          <a:xfrm rot="10800000">
            <a:off x="5374" y="243489"/>
            <a:ext cx="18394899" cy="0"/>
          </a:xfrm>
          <a:prstGeom prst="straightConnector1">
            <a:avLst/>
          </a:prstGeom>
          <a:noFill/>
          <a:ln cap="flat" cmpd="sng" w="19050">
            <a:solidFill>
              <a:srgbClr val="005035"/>
            </a:solidFill>
            <a:prstDash val="solid"/>
            <a:round/>
            <a:headEnd len="sm" w="sm" type="none"/>
            <a:tailEnd len="sm" w="sm" type="none"/>
          </a:ln>
        </p:spPr>
      </p:cxnSp>
      <p:sp>
        <p:nvSpPr>
          <p:cNvPr id="282" name="Google Shape;282;p17"/>
          <p:cNvSpPr txBox="1"/>
          <p:nvPr/>
        </p:nvSpPr>
        <p:spPr>
          <a:xfrm>
            <a:off x="10749" y="-123087"/>
            <a:ext cx="8015400" cy="2281200"/>
          </a:xfrm>
          <a:prstGeom prst="rect">
            <a:avLst/>
          </a:prstGeom>
          <a:noFill/>
          <a:ln>
            <a:noFill/>
          </a:ln>
        </p:spPr>
        <p:txBody>
          <a:bodyPr anchorCtr="0" anchor="t" bIns="0" lIns="0" spcFirstLastPara="1" rIns="0" wrap="square" tIns="0">
            <a:spAutoFit/>
          </a:bodyPr>
          <a:lstStyle/>
          <a:p>
            <a:pPr indent="0" lvl="0" marL="0" marR="0" rtl="0" algn="just">
              <a:lnSpc>
                <a:spcPct val="140005"/>
              </a:lnSpc>
              <a:spcBef>
                <a:spcPts val="0"/>
              </a:spcBef>
              <a:spcAft>
                <a:spcPts val="0"/>
              </a:spcAft>
              <a:buNone/>
            </a:pPr>
            <a:r>
              <a:rPr b="1" i="0" lang="en-US" sz="14820" u="none" cap="none" strike="noStrike">
                <a:solidFill>
                  <a:srgbClr val="000000"/>
                </a:solidFill>
                <a:latin typeface="Ultra"/>
                <a:ea typeface="Ultra"/>
                <a:cs typeface="Ultra"/>
                <a:sym typeface="Ultra"/>
              </a:rPr>
              <a:t>Try it!</a:t>
            </a:r>
            <a:endParaRPr sz="100"/>
          </a:p>
        </p:txBody>
      </p:sp>
      <p:sp>
        <p:nvSpPr>
          <p:cNvPr id="283" name="Google Shape;283;p17"/>
          <p:cNvSpPr txBox="1"/>
          <p:nvPr/>
        </p:nvSpPr>
        <p:spPr>
          <a:xfrm>
            <a:off x="7000789" y="755578"/>
            <a:ext cx="10185678"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Work to sum up the following passage in 2-3 sentences:</a:t>
            </a:r>
            <a:endParaRPr/>
          </a:p>
        </p:txBody>
      </p:sp>
      <p:sp>
        <p:nvSpPr>
          <p:cNvPr id="284" name="Google Shape;284;p17"/>
          <p:cNvSpPr txBox="1"/>
          <p:nvPr/>
        </p:nvSpPr>
        <p:spPr>
          <a:xfrm>
            <a:off x="10747" y="2981992"/>
            <a:ext cx="18277253" cy="5324475"/>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It is a truth universally acknowledged, that a single man in possession of a good fortune, must be in want of a wife. However little known the feelings or views of such a man may be on his first entering a neighbourhood, this truth is so well fixed in the minds of the surrounding families, that he is considered as the rightful property of some one or other of their daughters."My dear Mr. Bennet," said his lady to him one day, "have you heard that Netherfield Park is let at last?" Mr. Bennet replied that he had not."But it is," returned she; "for Mrs. Long has just been here, and she told me all about it."Mr. Bennet made no answer. "Do not you want to know who has taken it?” cried his wife impatiently.” You want to tell me, and I have no objection to hearing it."This was invitation enough.</a:t>
            </a:r>
            <a:endParaRPr/>
          </a:p>
          <a:p>
            <a:pPr indent="0" lvl="0" marL="0" marR="0" rtl="0" algn="l">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"Why, my dear, you must know, Mrs. Long says that Netherfield is taken by a young man of large fortune from the north of England;</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18"/>
          <p:cNvSpPr/>
          <p:nvPr/>
        </p:nvSpPr>
        <p:spPr>
          <a:xfrm>
            <a:off x="-170078" y="9639452"/>
            <a:ext cx="18628166" cy="908704"/>
          </a:xfrm>
          <a:custGeom>
            <a:rect b="b" l="l" r="r" t="t"/>
            <a:pathLst>
              <a:path extrusionOk="0" h="908704" w="18628166">
                <a:moveTo>
                  <a:pt x="0" y="0"/>
                </a:moveTo>
                <a:lnTo>
                  <a:pt x="18628166" y="0"/>
                </a:lnTo>
                <a:lnTo>
                  <a:pt x="18628166" y="908704"/>
                </a:lnTo>
                <a:lnTo>
                  <a:pt x="0" y="908704"/>
                </a:lnTo>
                <a:lnTo>
                  <a:pt x="0" y="0"/>
                </a:lnTo>
                <a:close/>
              </a:path>
            </a:pathLst>
          </a:custGeom>
          <a:blipFill rotWithShape="1">
            <a:blip r:embed="rId3">
              <a:alphaModFix/>
            </a:blip>
            <a:stretch>
              <a:fillRect b="0" l="0" r="0" t="0"/>
            </a:stretch>
          </a:blipFill>
          <a:ln>
            <a:noFill/>
          </a:ln>
        </p:spPr>
      </p:sp>
      <p:sp>
        <p:nvSpPr>
          <p:cNvPr id="290" name="Google Shape;290;p18"/>
          <p:cNvSpPr txBox="1"/>
          <p:nvPr/>
        </p:nvSpPr>
        <p:spPr>
          <a:xfrm>
            <a:off x="0" y="-235500"/>
            <a:ext cx="18288000" cy="6649500"/>
          </a:xfrm>
          <a:prstGeom prst="rect">
            <a:avLst/>
          </a:prstGeom>
          <a:noFill/>
          <a:ln>
            <a:noFill/>
          </a:ln>
        </p:spPr>
        <p:txBody>
          <a:bodyPr anchorCtr="0" anchor="t" bIns="0" lIns="0" spcFirstLastPara="1" rIns="0" wrap="square" tIns="0">
            <a:spAutoFit/>
          </a:bodyPr>
          <a:lstStyle/>
          <a:p>
            <a:pPr indent="0" lvl="0" marL="0" marR="0" rtl="0" algn="l">
              <a:lnSpc>
                <a:spcPct val="2022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0" marR="0" rtl="0" algn="l">
              <a:lnSpc>
                <a:spcPct val="140000"/>
              </a:lnSpc>
              <a:spcBef>
                <a:spcPts val="0"/>
              </a:spcBef>
              <a:spcAft>
                <a:spcPts val="0"/>
              </a:spcAft>
              <a:buNone/>
            </a:pPr>
            <a:r>
              <a:rPr b="1" i="0" lang="en-US" sz="2600" u="none" cap="none" strike="noStrike">
                <a:solidFill>
                  <a:schemeClr val="dk1"/>
                </a:solidFill>
                <a:latin typeface="Ultra"/>
                <a:ea typeface="Ultra"/>
                <a:cs typeface="Ultra"/>
                <a:sym typeface="Ultra"/>
              </a:rPr>
              <a:t>Introduction:</a:t>
            </a:r>
            <a:endParaRPr>
              <a:solidFill>
                <a:schemeClr val="dk1"/>
              </a:solidFill>
            </a:endParaRPr>
          </a:p>
          <a:p>
            <a:pPr indent="0" lvl="0" marL="0" marR="0" rtl="0" algn="l">
              <a:lnSpc>
                <a:spcPct val="140000"/>
              </a:lnSpc>
              <a:spcBef>
                <a:spcPts val="0"/>
              </a:spcBef>
              <a:spcAft>
                <a:spcPts val="0"/>
              </a:spcAft>
              <a:buNone/>
            </a:pPr>
            <a:r>
              <a:rPr b="0" i="0" lang="en-US" sz="2600" u="none" cap="none" strike="noStrike">
                <a:solidFill>
                  <a:schemeClr val="dk1"/>
                </a:solidFill>
                <a:latin typeface="Arial"/>
                <a:ea typeface="Arial"/>
                <a:cs typeface="Arial"/>
                <a:sym typeface="Arial"/>
              </a:rPr>
              <a:t>I have just returned from a visit to my landlord—the solitary neighbour that I shall be troubled with. This is certainly a beautiful country! In all England, I do not believe that I could have fixed on a situation so completely removed from the stir of society. A perfect misanthropist’s Heaven—and Mr. Heathcliff and I are such a suitable pair to divide the desolation between us. </a:t>
            </a:r>
            <a:endParaRPr>
              <a:solidFill>
                <a:schemeClr val="dk1"/>
              </a:solidFill>
            </a:endParaRPr>
          </a:p>
          <a:p>
            <a:pPr indent="0" lvl="0" marL="0" marR="0" rtl="0" algn="l">
              <a:lnSpc>
                <a:spcPct val="140000"/>
              </a:lnSpc>
              <a:spcBef>
                <a:spcPts val="0"/>
              </a:spcBef>
              <a:spcAft>
                <a:spcPts val="0"/>
              </a:spcAft>
              <a:buNone/>
            </a:pPr>
            <a:r>
              <a:t/>
            </a:r>
            <a:endParaRPr b="0" i="0" sz="2600" u="none" cap="none" strike="noStrike">
              <a:solidFill>
                <a:schemeClr val="dk1"/>
              </a:solidFill>
              <a:latin typeface="Arial"/>
              <a:ea typeface="Arial"/>
              <a:cs typeface="Arial"/>
              <a:sym typeface="Arial"/>
            </a:endParaRPr>
          </a:p>
          <a:p>
            <a:pPr indent="0" lvl="0" marL="0" marR="0" rtl="0" algn="l">
              <a:lnSpc>
                <a:spcPct val="140000"/>
              </a:lnSpc>
              <a:spcBef>
                <a:spcPts val="0"/>
              </a:spcBef>
              <a:spcAft>
                <a:spcPts val="0"/>
              </a:spcAft>
              <a:buNone/>
            </a:pPr>
            <a:r>
              <a:rPr b="1" i="0" lang="en-US" sz="2600" u="none" cap="none" strike="noStrike">
                <a:solidFill>
                  <a:schemeClr val="dk1"/>
                </a:solidFill>
                <a:latin typeface="Ultra"/>
                <a:ea typeface="Ultra"/>
                <a:cs typeface="Ultra"/>
                <a:sym typeface="Ultra"/>
              </a:rPr>
              <a:t>Description of Heathcliff</a:t>
            </a:r>
            <a:endParaRPr>
              <a:solidFill>
                <a:schemeClr val="dk1"/>
              </a:solidFill>
            </a:endParaRPr>
          </a:p>
          <a:p>
            <a:pPr indent="0" lvl="0" marL="0" marR="0" rtl="0" algn="l">
              <a:lnSpc>
                <a:spcPct val="140000"/>
              </a:lnSpc>
              <a:spcBef>
                <a:spcPts val="0"/>
              </a:spcBef>
              <a:spcAft>
                <a:spcPts val="0"/>
              </a:spcAft>
              <a:buNone/>
            </a:pPr>
            <a:r>
              <a:rPr b="0" i="0" lang="en-US" sz="2600" u="none" cap="none" strike="noStrike">
                <a:solidFill>
                  <a:schemeClr val="dk1"/>
                </a:solidFill>
                <a:latin typeface="Arial"/>
                <a:ea typeface="Arial"/>
                <a:cs typeface="Arial"/>
                <a:sym typeface="Arial"/>
              </a:rPr>
              <a:t>A capital fellow! He little imagined how my heart warmed towards him when I beheld his black eyes withdraw so suspiciously under their brows, as I rode up, and when his fingers sheltered themselves, with a jealous resolution, still further in his waistcoat, as I announced my name.</a:t>
            </a:r>
            <a:endParaRPr>
              <a:solidFill>
                <a:schemeClr val="dk1"/>
              </a:solidFill>
            </a:endParaRPr>
          </a:p>
          <a:p>
            <a:pPr indent="0" lvl="0" marL="0" marR="0" rtl="0" algn="l">
              <a:lnSpc>
                <a:spcPct val="161538"/>
              </a:lnSpc>
              <a:spcBef>
                <a:spcPts val="0"/>
              </a:spcBef>
              <a:spcAft>
                <a:spcPts val="0"/>
              </a:spcAft>
              <a:buNone/>
            </a:pPr>
            <a:r>
              <a:t/>
            </a:r>
            <a:endParaRPr b="0" i="0" sz="2600" u="none" cap="none" strike="noStrike">
              <a:solidFill>
                <a:schemeClr val="dk1"/>
              </a:solidFill>
              <a:latin typeface="Arial"/>
              <a:ea typeface="Arial"/>
              <a:cs typeface="Arial"/>
              <a:sym typeface="Arial"/>
            </a:endParaRPr>
          </a:p>
          <a:p>
            <a:pPr indent="0" lvl="0" marL="0" marR="0" rtl="0" algn="l">
              <a:lnSpc>
                <a:spcPct val="161538"/>
              </a:lnSpc>
              <a:spcBef>
                <a:spcPts val="0"/>
              </a:spcBef>
              <a:spcAft>
                <a:spcPts val="0"/>
              </a:spcAft>
              <a:buNone/>
            </a:pPr>
            <a:r>
              <a:t/>
            </a:r>
            <a:endParaRPr b="0" i="0" sz="2600" u="none" cap="none" strike="noStrike">
              <a:solidFill>
                <a:schemeClr val="dk1"/>
              </a:solidFill>
              <a:latin typeface="Arial"/>
              <a:ea typeface="Arial"/>
              <a:cs typeface="Arial"/>
              <a:sym typeface="Arial"/>
            </a:endParaRPr>
          </a:p>
        </p:txBody>
      </p:sp>
      <p:sp>
        <p:nvSpPr>
          <p:cNvPr id="291" name="Google Shape;291;p18"/>
          <p:cNvSpPr txBox="1"/>
          <p:nvPr/>
        </p:nvSpPr>
        <p:spPr>
          <a:xfrm>
            <a:off x="13" y="5284423"/>
            <a:ext cx="18288000" cy="4592400"/>
          </a:xfrm>
          <a:prstGeom prst="rect">
            <a:avLst/>
          </a:prstGeom>
          <a:noFill/>
          <a:ln>
            <a:noFill/>
          </a:ln>
        </p:spPr>
        <p:txBody>
          <a:bodyPr anchorCtr="0" anchor="t" bIns="0" lIns="0" spcFirstLastPara="1" rIns="0" wrap="square" tIns="0">
            <a:spAutoFit/>
          </a:bodyPr>
          <a:lstStyle/>
          <a:p>
            <a:pPr indent="0" lvl="0" marL="0" marR="0" rtl="0" algn="l">
              <a:lnSpc>
                <a:spcPct val="140013"/>
              </a:lnSpc>
              <a:spcBef>
                <a:spcPts val="0"/>
              </a:spcBef>
              <a:spcAft>
                <a:spcPts val="0"/>
              </a:spcAft>
              <a:buNone/>
            </a:pPr>
            <a:r>
              <a:rPr b="1" i="0" lang="en-US" sz="2429" u="none" cap="none" strike="noStrike">
                <a:solidFill>
                  <a:srgbClr val="000000"/>
                </a:solidFill>
                <a:latin typeface="Ultra"/>
                <a:ea typeface="Ultra"/>
                <a:cs typeface="Ultra"/>
                <a:sym typeface="Ultra"/>
              </a:rPr>
              <a:t>Lockwood’s entrance</a:t>
            </a:r>
            <a:endParaRPr sz="900"/>
          </a:p>
          <a:p>
            <a:pPr indent="0" lvl="0" marL="0" marR="0" rtl="0" algn="l">
              <a:lnSpc>
                <a:spcPct val="140013"/>
              </a:lnSpc>
              <a:spcBef>
                <a:spcPts val="0"/>
              </a:spcBef>
              <a:spcAft>
                <a:spcPts val="0"/>
              </a:spcAft>
              <a:buNone/>
            </a:pPr>
            <a:r>
              <a:rPr b="0" i="0" lang="en-US" sz="2429" u="none" cap="none" strike="noStrike">
                <a:solidFill>
                  <a:srgbClr val="000000"/>
                </a:solidFill>
                <a:latin typeface="Arial"/>
                <a:ea typeface="Arial"/>
                <a:cs typeface="Arial"/>
                <a:sym typeface="Arial"/>
              </a:rPr>
              <a:t>“Mr. Heathcliff?” I said.</a:t>
            </a:r>
            <a:endParaRPr sz="1929"/>
          </a:p>
          <a:p>
            <a:pPr indent="0" lvl="0" marL="0" marR="0" rtl="0" algn="l">
              <a:lnSpc>
                <a:spcPct val="140013"/>
              </a:lnSpc>
              <a:spcBef>
                <a:spcPts val="0"/>
              </a:spcBef>
              <a:spcAft>
                <a:spcPts val="0"/>
              </a:spcAft>
              <a:buNone/>
            </a:pPr>
            <a:r>
              <a:t/>
            </a:r>
            <a:endParaRPr b="0" i="0" sz="2429" u="none" cap="none" strike="noStrike">
              <a:solidFill>
                <a:srgbClr val="000000"/>
              </a:solidFill>
              <a:latin typeface="Arial"/>
              <a:ea typeface="Arial"/>
              <a:cs typeface="Arial"/>
              <a:sym typeface="Arial"/>
            </a:endParaRPr>
          </a:p>
          <a:p>
            <a:pPr indent="0" lvl="0" marL="0" marR="0" rtl="0" algn="l">
              <a:lnSpc>
                <a:spcPct val="140013"/>
              </a:lnSpc>
              <a:spcBef>
                <a:spcPts val="0"/>
              </a:spcBef>
              <a:spcAft>
                <a:spcPts val="0"/>
              </a:spcAft>
              <a:buNone/>
            </a:pPr>
            <a:r>
              <a:rPr b="0" i="0" lang="en-US" sz="2429" u="none" cap="none" strike="noStrike">
                <a:solidFill>
                  <a:srgbClr val="000000"/>
                </a:solidFill>
                <a:latin typeface="Arial"/>
                <a:ea typeface="Arial"/>
                <a:cs typeface="Arial"/>
                <a:sym typeface="Arial"/>
              </a:rPr>
              <a:t>A nod was the answer.</a:t>
            </a:r>
            <a:endParaRPr sz="900"/>
          </a:p>
          <a:p>
            <a:pPr indent="0" lvl="0" marL="0" marR="0" rtl="0" algn="l">
              <a:lnSpc>
                <a:spcPct val="140013"/>
              </a:lnSpc>
              <a:spcBef>
                <a:spcPts val="0"/>
              </a:spcBef>
              <a:spcAft>
                <a:spcPts val="0"/>
              </a:spcAft>
              <a:buNone/>
            </a:pPr>
            <a:r>
              <a:t/>
            </a:r>
            <a:endParaRPr b="0" i="0" sz="2429" u="none" cap="none" strike="noStrike">
              <a:solidFill>
                <a:srgbClr val="000000"/>
              </a:solidFill>
              <a:latin typeface="Arial"/>
              <a:ea typeface="Arial"/>
              <a:cs typeface="Arial"/>
              <a:sym typeface="Arial"/>
            </a:endParaRPr>
          </a:p>
          <a:p>
            <a:pPr indent="0" lvl="0" marL="0" marR="0" rtl="0" algn="l">
              <a:lnSpc>
                <a:spcPct val="140013"/>
              </a:lnSpc>
              <a:spcBef>
                <a:spcPts val="0"/>
              </a:spcBef>
              <a:spcAft>
                <a:spcPts val="0"/>
              </a:spcAft>
              <a:buNone/>
            </a:pPr>
            <a:r>
              <a:rPr b="0" i="0" lang="en-US" sz="2429" u="none" cap="none" strike="noStrike">
                <a:solidFill>
                  <a:srgbClr val="000000"/>
                </a:solidFill>
                <a:latin typeface="Arial"/>
                <a:ea typeface="Arial"/>
                <a:cs typeface="Arial"/>
                <a:sym typeface="Arial"/>
              </a:rPr>
              <a:t>“Mr. Lockwood, your new tenant, sir. I do myself the honour of calling as soon as possible after my arrival, to express the hope that I have not inconvenienced you by my perseverance in soliciting the occupation of Thrushcross Grange: I heard yesterday you had had some thoughts—”</a:t>
            </a:r>
            <a:endParaRPr sz="900"/>
          </a:p>
          <a:p>
            <a:pPr indent="0" lvl="0" marL="0" marR="0" rtl="0" algn="l">
              <a:lnSpc>
                <a:spcPct val="161556"/>
              </a:lnSpc>
              <a:spcBef>
                <a:spcPts val="0"/>
              </a:spcBef>
              <a:spcAft>
                <a:spcPts val="0"/>
              </a:spcAft>
              <a:buNone/>
            </a:pPr>
            <a:r>
              <a:t/>
            </a:r>
            <a:endParaRPr b="0" i="0" sz="2629" u="none" cap="none" strike="noStrik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19"/>
          <p:cNvSpPr/>
          <p:nvPr/>
        </p:nvSpPr>
        <p:spPr>
          <a:xfrm>
            <a:off x="-170078" y="9639452"/>
            <a:ext cx="18628166" cy="908704"/>
          </a:xfrm>
          <a:custGeom>
            <a:rect b="b" l="l" r="r" t="t"/>
            <a:pathLst>
              <a:path extrusionOk="0" h="908704" w="18628166">
                <a:moveTo>
                  <a:pt x="0" y="0"/>
                </a:moveTo>
                <a:lnTo>
                  <a:pt x="18628166" y="0"/>
                </a:lnTo>
                <a:lnTo>
                  <a:pt x="18628166" y="908704"/>
                </a:lnTo>
                <a:lnTo>
                  <a:pt x="0" y="908704"/>
                </a:lnTo>
                <a:lnTo>
                  <a:pt x="0" y="0"/>
                </a:lnTo>
                <a:close/>
              </a:path>
            </a:pathLst>
          </a:custGeom>
          <a:blipFill rotWithShape="1">
            <a:blip r:embed="rId3">
              <a:alphaModFix/>
            </a:blip>
            <a:stretch>
              <a:fillRect b="0" l="0" r="0" t="0"/>
            </a:stretch>
          </a:blipFill>
          <a:ln>
            <a:noFill/>
          </a:ln>
        </p:spPr>
      </p:sp>
      <p:sp>
        <p:nvSpPr>
          <p:cNvPr id="297" name="Google Shape;297;p19"/>
          <p:cNvSpPr/>
          <p:nvPr/>
        </p:nvSpPr>
        <p:spPr>
          <a:xfrm>
            <a:off x="1477091" y="1990826"/>
            <a:ext cx="5498883" cy="5478262"/>
          </a:xfrm>
          <a:custGeom>
            <a:rect b="b" l="l" r="r" t="t"/>
            <a:pathLst>
              <a:path extrusionOk="0" h="5478262" w="5498883">
                <a:moveTo>
                  <a:pt x="0" y="0"/>
                </a:moveTo>
                <a:lnTo>
                  <a:pt x="5498883" y="0"/>
                </a:lnTo>
                <a:lnTo>
                  <a:pt x="5498883" y="5478262"/>
                </a:lnTo>
                <a:lnTo>
                  <a:pt x="0" y="5478262"/>
                </a:lnTo>
                <a:lnTo>
                  <a:pt x="0" y="0"/>
                </a:lnTo>
                <a:close/>
              </a:path>
            </a:pathLst>
          </a:custGeom>
          <a:blipFill rotWithShape="1">
            <a:blip r:embed="rId4">
              <a:alphaModFix/>
            </a:blip>
            <a:stretch>
              <a:fillRect b="0" l="0" r="0" t="0"/>
            </a:stretch>
          </a:blipFill>
          <a:ln>
            <a:noFill/>
          </a:ln>
        </p:spPr>
      </p:sp>
      <p:sp>
        <p:nvSpPr>
          <p:cNvPr id="298" name="Google Shape;298;p19"/>
          <p:cNvSpPr txBox="1"/>
          <p:nvPr/>
        </p:nvSpPr>
        <p:spPr>
          <a:xfrm>
            <a:off x="9724688" y="3313432"/>
            <a:ext cx="7430100" cy="461700"/>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Links should be descriptive and concise </a:t>
            </a:r>
            <a:endParaRPr/>
          </a:p>
        </p:txBody>
      </p:sp>
      <p:sp>
        <p:nvSpPr>
          <p:cNvPr id="299" name="Google Shape;299;p19"/>
          <p:cNvSpPr txBox="1"/>
          <p:nvPr/>
        </p:nvSpPr>
        <p:spPr>
          <a:xfrm>
            <a:off x="9724688" y="4370507"/>
            <a:ext cx="8307600" cy="461700"/>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They should not be repeated</a:t>
            </a:r>
            <a:endParaRPr/>
          </a:p>
        </p:txBody>
      </p:sp>
      <p:sp>
        <p:nvSpPr>
          <p:cNvPr id="300" name="Google Shape;300;p19"/>
          <p:cNvSpPr txBox="1"/>
          <p:nvPr/>
        </p:nvSpPr>
        <p:spPr>
          <a:xfrm>
            <a:off x="9724688" y="5194007"/>
            <a:ext cx="6694500" cy="1108200"/>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They should appear as links, not buttons</a:t>
            </a:r>
            <a:endParaRPr/>
          </a:p>
        </p:txBody>
      </p:sp>
      <p:sp>
        <p:nvSpPr>
          <p:cNvPr id="301" name="Google Shape;301;p19"/>
          <p:cNvSpPr txBox="1"/>
          <p:nvPr/>
        </p:nvSpPr>
        <p:spPr>
          <a:xfrm>
            <a:off x="10295983" y="268798"/>
            <a:ext cx="6694500" cy="870600"/>
          </a:xfrm>
          <a:prstGeom prst="rect">
            <a:avLst/>
          </a:prstGeom>
          <a:noFill/>
          <a:ln>
            <a:noFill/>
          </a:ln>
        </p:spPr>
        <p:txBody>
          <a:bodyPr anchorCtr="0" anchor="t" bIns="0" lIns="0" spcFirstLastPara="1" rIns="0" wrap="square" tIns="0">
            <a:spAutoFit/>
          </a:bodyPr>
          <a:lstStyle/>
          <a:p>
            <a:pPr indent="0" lvl="0" marL="0" marR="0" rtl="0" algn="l">
              <a:lnSpc>
                <a:spcPct val="123001"/>
              </a:lnSpc>
              <a:spcBef>
                <a:spcPts val="0"/>
              </a:spcBef>
              <a:spcAft>
                <a:spcPts val="0"/>
              </a:spcAft>
              <a:buNone/>
            </a:pPr>
            <a:r>
              <a:rPr b="0" i="0" lang="en-US" sz="5656" u="none" cap="none" strike="noStrike">
                <a:solidFill>
                  <a:srgbClr val="000000"/>
                </a:solidFill>
                <a:latin typeface="Arial"/>
                <a:ea typeface="Arial"/>
                <a:cs typeface="Arial"/>
                <a:sym typeface="Arial"/>
              </a:rPr>
              <a:t>CORE SKILL FOUR</a:t>
            </a:r>
            <a:endParaRPr sz="700"/>
          </a:p>
        </p:txBody>
      </p:sp>
      <p:sp>
        <p:nvSpPr>
          <p:cNvPr id="302" name="Google Shape;302;p19"/>
          <p:cNvSpPr txBox="1"/>
          <p:nvPr/>
        </p:nvSpPr>
        <p:spPr>
          <a:xfrm>
            <a:off x="8221552" y="1990830"/>
            <a:ext cx="11313900" cy="978900"/>
          </a:xfrm>
          <a:prstGeom prst="rect">
            <a:avLst/>
          </a:prstGeom>
          <a:noFill/>
          <a:ln>
            <a:noFill/>
          </a:ln>
        </p:spPr>
        <p:txBody>
          <a:bodyPr anchorCtr="0" anchor="t" bIns="0" lIns="0" spcFirstLastPara="1" rIns="0" wrap="square" tIns="0">
            <a:spAutoFit/>
          </a:bodyPr>
          <a:lstStyle/>
          <a:p>
            <a:pPr indent="0" lvl="0" marL="914400" marR="0" rtl="0" algn="l">
              <a:lnSpc>
                <a:spcPct val="140022"/>
              </a:lnSpc>
              <a:spcBef>
                <a:spcPts val="0"/>
              </a:spcBef>
              <a:spcAft>
                <a:spcPts val="0"/>
              </a:spcAft>
              <a:buNone/>
            </a:pPr>
            <a:r>
              <a:rPr b="1" i="0" lang="en-US" sz="6359" u="none" cap="none" strike="noStrike">
                <a:solidFill>
                  <a:srgbClr val="000000"/>
                </a:solidFill>
              </a:rPr>
              <a:t>Links should inform</a:t>
            </a:r>
            <a:endParaRPr b="1"/>
          </a:p>
        </p:txBody>
      </p:sp>
      <p:sp>
        <p:nvSpPr>
          <p:cNvPr id="303" name="Google Shape;303;p19"/>
          <p:cNvSpPr txBox="1"/>
          <p:nvPr/>
        </p:nvSpPr>
        <p:spPr>
          <a:xfrm>
            <a:off x="2091789" y="7636182"/>
            <a:ext cx="4269487" cy="1153794"/>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2200" u="none" cap="none" strike="noStrike">
                <a:solidFill>
                  <a:srgbClr val="000000"/>
                </a:solidFill>
                <a:latin typeface="Arial"/>
                <a:ea typeface="Arial"/>
                <a:cs typeface="Arial"/>
                <a:sym typeface="Arial"/>
              </a:rPr>
              <a:t>image of two chain links, symbozling a “link” to another website</a:t>
            </a:r>
            <a:endParaRPr/>
          </a:p>
        </p:txBody>
      </p:sp>
      <p:sp>
        <p:nvSpPr>
          <p:cNvPr id="304" name="Google Shape;304;p19"/>
          <p:cNvSpPr txBox="1"/>
          <p:nvPr/>
        </p:nvSpPr>
        <p:spPr>
          <a:xfrm>
            <a:off x="9724688" y="6578905"/>
            <a:ext cx="7992000" cy="1108200"/>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You should not be leaving unedited URLS as links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
          <p:cNvSpPr/>
          <p:nvPr/>
        </p:nvSpPr>
        <p:spPr>
          <a:xfrm>
            <a:off x="1028700" y="4220009"/>
            <a:ext cx="4901184" cy="5900166"/>
          </a:xfrm>
          <a:custGeom>
            <a:rect b="b" l="l" r="r" t="t"/>
            <a:pathLst>
              <a:path extrusionOk="0" h="7866888" w="6534912">
                <a:moveTo>
                  <a:pt x="0" y="0"/>
                </a:moveTo>
                <a:lnTo>
                  <a:pt x="6534912" y="0"/>
                </a:lnTo>
                <a:lnTo>
                  <a:pt x="6534912" y="7866888"/>
                </a:lnTo>
                <a:lnTo>
                  <a:pt x="0" y="7866888"/>
                </a:lnTo>
                <a:lnTo>
                  <a:pt x="0" y="0"/>
                </a:lnTo>
                <a:close/>
              </a:path>
            </a:pathLst>
          </a:custGeom>
          <a:blipFill rotWithShape="1">
            <a:blip r:embed="rId3">
              <a:alphaModFix/>
            </a:blip>
            <a:stretch>
              <a:fillRect b="0" l="0" r="0" t="0"/>
            </a:stretch>
          </a:blipFill>
          <a:ln>
            <a:noFill/>
          </a:ln>
        </p:spPr>
      </p:sp>
      <p:sp>
        <p:nvSpPr>
          <p:cNvPr id="96" name="Google Shape;96;p2"/>
          <p:cNvSpPr/>
          <p:nvPr/>
        </p:nvSpPr>
        <p:spPr>
          <a:xfrm>
            <a:off x="8819845" y="3924805"/>
            <a:ext cx="8958453" cy="5789390"/>
          </a:xfrm>
          <a:custGeom>
            <a:rect b="b" l="l" r="r" t="t"/>
            <a:pathLst>
              <a:path extrusionOk="0" h="7719187" w="11944604">
                <a:moveTo>
                  <a:pt x="0" y="0"/>
                </a:moveTo>
                <a:lnTo>
                  <a:pt x="11944604" y="0"/>
                </a:lnTo>
                <a:lnTo>
                  <a:pt x="11944604" y="7719187"/>
                </a:lnTo>
                <a:lnTo>
                  <a:pt x="0" y="7719187"/>
                </a:lnTo>
                <a:lnTo>
                  <a:pt x="0" y="0"/>
                </a:lnTo>
                <a:close/>
              </a:path>
            </a:pathLst>
          </a:custGeom>
          <a:blipFill rotWithShape="1">
            <a:blip r:embed="rId4">
              <a:alphaModFix/>
            </a:blip>
            <a:stretch>
              <a:fillRect b="-23" l="0" r="0" t="-23"/>
            </a:stretch>
          </a:blipFill>
          <a:ln>
            <a:noFill/>
          </a:ln>
        </p:spPr>
      </p:sp>
      <p:sp>
        <p:nvSpPr>
          <p:cNvPr id="97" name="Google Shape;97;p2"/>
          <p:cNvSpPr txBox="1"/>
          <p:nvPr/>
        </p:nvSpPr>
        <p:spPr>
          <a:xfrm>
            <a:off x="7197704" y="-110804"/>
            <a:ext cx="4584025" cy="1371575"/>
          </a:xfrm>
          <a:prstGeom prst="rect">
            <a:avLst/>
          </a:prstGeom>
          <a:noFill/>
          <a:ln>
            <a:noFill/>
          </a:ln>
        </p:spPr>
        <p:txBody>
          <a:bodyPr anchorCtr="0" anchor="t" bIns="0" lIns="0" spcFirstLastPara="1" rIns="0" wrap="square" tIns="0">
            <a:spAutoFit/>
          </a:bodyPr>
          <a:lstStyle/>
          <a:p>
            <a:pPr indent="0" lvl="0" marL="0" marR="0" rtl="0" algn="r">
              <a:lnSpc>
                <a:spcPct val="120015"/>
              </a:lnSpc>
              <a:spcBef>
                <a:spcPts val="0"/>
              </a:spcBef>
              <a:spcAft>
                <a:spcPts val="0"/>
              </a:spcAft>
              <a:buNone/>
            </a:pPr>
            <a:r>
              <a:rPr b="1" i="0" lang="en-US" sz="8998" u="none" cap="none" strike="noStrike">
                <a:solidFill>
                  <a:srgbClr val="000000"/>
                </a:solidFill>
                <a:latin typeface="Barlow Semi Condensed"/>
                <a:ea typeface="Barlow Semi Condensed"/>
                <a:cs typeface="Barlow Semi Condensed"/>
                <a:sym typeface="Barlow Semi Condensed"/>
              </a:rPr>
              <a:t>END GOAL</a:t>
            </a:r>
            <a:endParaRPr/>
          </a:p>
        </p:txBody>
      </p:sp>
      <p:sp>
        <p:nvSpPr>
          <p:cNvPr id="98" name="Google Shape;98;p2"/>
          <p:cNvSpPr txBox="1"/>
          <p:nvPr/>
        </p:nvSpPr>
        <p:spPr>
          <a:xfrm>
            <a:off x="1371414" y="1203646"/>
            <a:ext cx="16666518" cy="2657475"/>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The goal of this training is that online communication from student organizations at UNC Charlotte will become more accessible and move from things that might look like:</a:t>
            </a:r>
            <a:endParaRPr/>
          </a:p>
          <a:p>
            <a:pPr indent="0" lvl="0" marL="0" marR="0" rtl="0" algn="l">
              <a:lnSpc>
                <a:spcPct val="140000"/>
              </a:lnSpc>
              <a:spcBef>
                <a:spcPts val="0"/>
              </a:spcBef>
              <a:spcAft>
                <a:spcPts val="0"/>
              </a:spcAft>
              <a:buNone/>
            </a:pPr>
            <a:r>
              <a:t/>
            </a:r>
            <a:endParaRPr b="0" i="0" sz="3000" u="none" cap="none" strike="noStrike">
              <a:solidFill>
                <a:srgbClr val="000000"/>
              </a:solidFill>
              <a:latin typeface="Arial"/>
              <a:ea typeface="Arial"/>
              <a:cs typeface="Arial"/>
              <a:sym typeface="Arial"/>
            </a:endParaRPr>
          </a:p>
          <a:p>
            <a:pPr indent="0" lvl="0" marL="0" marR="0" rtl="0" algn="l">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       this                                                                   to this </a:t>
            </a:r>
            <a:endParaRPr/>
          </a:p>
        </p:txBody>
      </p:sp>
      <p:sp>
        <p:nvSpPr>
          <p:cNvPr id="99" name="Google Shape;99;p2"/>
          <p:cNvSpPr txBox="1"/>
          <p:nvPr/>
        </p:nvSpPr>
        <p:spPr>
          <a:xfrm>
            <a:off x="1813598" y="9516104"/>
            <a:ext cx="2909964" cy="198120"/>
          </a:xfrm>
          <a:prstGeom prst="rect">
            <a:avLst/>
          </a:prstGeom>
          <a:noFill/>
          <a:ln>
            <a:noFill/>
          </a:ln>
        </p:spPr>
        <p:txBody>
          <a:bodyPr anchorCtr="0" anchor="t" bIns="0" lIns="0" spcFirstLastPara="1" rIns="0" wrap="square" tIns="0">
            <a:spAutoFit/>
          </a:bodyPr>
          <a:lstStyle/>
          <a:p>
            <a:pPr indent="0" lvl="0" marL="0" marR="0" rtl="0" algn="ctr">
              <a:lnSpc>
                <a:spcPct val="139916"/>
              </a:lnSpc>
              <a:spcBef>
                <a:spcPts val="0"/>
              </a:spcBef>
              <a:spcAft>
                <a:spcPts val="0"/>
              </a:spcAft>
              <a:buNone/>
            </a:pPr>
            <a:r>
              <a:rPr b="0" i="0" lang="en-US" sz="1200" u="none" cap="none" strike="noStrike">
                <a:solidFill>
                  <a:srgbClr val="000000"/>
                </a:solidFill>
                <a:latin typeface="Arial"/>
                <a:ea typeface="Arial"/>
                <a:cs typeface="Arial"/>
                <a:sym typeface="Arial"/>
              </a:rPr>
              <a:t>document with poor accessibility</a:t>
            </a:r>
            <a:endParaRPr/>
          </a:p>
        </p:txBody>
      </p:sp>
      <p:sp>
        <p:nvSpPr>
          <p:cNvPr id="100" name="Google Shape;100;p2"/>
          <p:cNvSpPr txBox="1"/>
          <p:nvPr/>
        </p:nvSpPr>
        <p:spPr>
          <a:xfrm>
            <a:off x="11502819" y="9516104"/>
            <a:ext cx="3592525" cy="198120"/>
          </a:xfrm>
          <a:prstGeom prst="rect">
            <a:avLst/>
          </a:prstGeom>
          <a:noFill/>
          <a:ln>
            <a:noFill/>
          </a:ln>
        </p:spPr>
        <p:txBody>
          <a:bodyPr anchorCtr="0" anchor="t" bIns="0" lIns="0" spcFirstLastPara="1" rIns="0" wrap="square" tIns="0">
            <a:spAutoFit/>
          </a:bodyPr>
          <a:lstStyle/>
          <a:p>
            <a:pPr indent="0" lvl="0" marL="0" marR="0" rtl="0" algn="ctr">
              <a:lnSpc>
                <a:spcPct val="139916"/>
              </a:lnSpc>
              <a:spcBef>
                <a:spcPts val="0"/>
              </a:spcBef>
              <a:spcAft>
                <a:spcPts val="0"/>
              </a:spcAft>
              <a:buNone/>
            </a:pPr>
            <a:r>
              <a:rPr b="0" i="0" lang="en-US" sz="1200" u="none" cap="none" strike="noStrike">
                <a:solidFill>
                  <a:srgbClr val="000000"/>
                </a:solidFill>
                <a:latin typeface="Arial"/>
                <a:ea typeface="Arial"/>
                <a:cs typeface="Arial"/>
                <a:sym typeface="Arial"/>
              </a:rPr>
              <a:t>Document with high levels of accessibility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p20"/>
          <p:cNvSpPr/>
          <p:nvPr/>
        </p:nvSpPr>
        <p:spPr>
          <a:xfrm>
            <a:off x="-170078" y="9639452"/>
            <a:ext cx="18628166" cy="908704"/>
          </a:xfrm>
          <a:custGeom>
            <a:rect b="b" l="l" r="r" t="t"/>
            <a:pathLst>
              <a:path extrusionOk="0" h="908704" w="18628166">
                <a:moveTo>
                  <a:pt x="0" y="0"/>
                </a:moveTo>
                <a:lnTo>
                  <a:pt x="18628166" y="0"/>
                </a:lnTo>
                <a:lnTo>
                  <a:pt x="18628166" y="908704"/>
                </a:lnTo>
                <a:lnTo>
                  <a:pt x="0" y="908704"/>
                </a:lnTo>
                <a:lnTo>
                  <a:pt x="0" y="0"/>
                </a:lnTo>
                <a:close/>
              </a:path>
            </a:pathLst>
          </a:custGeom>
          <a:blipFill rotWithShape="1">
            <a:blip r:embed="rId3">
              <a:alphaModFix/>
            </a:blip>
            <a:stretch>
              <a:fillRect b="0" l="0" r="0" t="0"/>
            </a:stretch>
          </a:blipFill>
          <a:ln>
            <a:noFill/>
          </a:ln>
        </p:spPr>
      </p:sp>
      <p:cxnSp>
        <p:nvCxnSpPr>
          <p:cNvPr id="310" name="Google Shape;310;p20"/>
          <p:cNvCxnSpPr/>
          <p:nvPr/>
        </p:nvCxnSpPr>
        <p:spPr>
          <a:xfrm rot="10800000">
            <a:off x="5374" y="243489"/>
            <a:ext cx="18394899" cy="0"/>
          </a:xfrm>
          <a:prstGeom prst="straightConnector1">
            <a:avLst/>
          </a:prstGeom>
          <a:noFill/>
          <a:ln cap="flat" cmpd="sng" w="19050">
            <a:solidFill>
              <a:srgbClr val="005035"/>
            </a:solidFill>
            <a:prstDash val="solid"/>
            <a:round/>
            <a:headEnd len="sm" w="sm" type="none"/>
            <a:tailEnd len="sm" w="sm" type="none"/>
          </a:ln>
        </p:spPr>
      </p:cxnSp>
      <p:sp>
        <p:nvSpPr>
          <p:cNvPr id="311" name="Google Shape;311;p20">
            <a:hlinkClick r:id="rId4"/>
          </p:cNvPr>
          <p:cNvSpPr/>
          <p:nvPr/>
        </p:nvSpPr>
        <p:spPr>
          <a:xfrm>
            <a:off x="11230108" y="7258983"/>
            <a:ext cx="6100423" cy="2028778"/>
          </a:xfrm>
          <a:custGeom>
            <a:rect b="b" l="l" r="r" t="t"/>
            <a:pathLst>
              <a:path extrusionOk="0" h="2028778" w="6100423">
                <a:moveTo>
                  <a:pt x="0" y="0"/>
                </a:moveTo>
                <a:lnTo>
                  <a:pt x="6100423" y="0"/>
                </a:lnTo>
                <a:lnTo>
                  <a:pt x="6100423" y="2028778"/>
                </a:lnTo>
                <a:lnTo>
                  <a:pt x="0" y="2028778"/>
                </a:lnTo>
                <a:lnTo>
                  <a:pt x="0" y="0"/>
                </a:lnTo>
                <a:close/>
              </a:path>
            </a:pathLst>
          </a:custGeom>
          <a:blipFill rotWithShape="1">
            <a:blip r:embed="rId5">
              <a:alphaModFix/>
            </a:blip>
            <a:stretch>
              <a:fillRect b="0" l="0" r="0" t="0"/>
            </a:stretch>
          </a:blipFill>
          <a:ln>
            <a:noFill/>
          </a:ln>
        </p:spPr>
      </p:sp>
      <p:sp>
        <p:nvSpPr>
          <p:cNvPr id="312" name="Google Shape;312;p20"/>
          <p:cNvSpPr txBox="1"/>
          <p:nvPr/>
        </p:nvSpPr>
        <p:spPr>
          <a:xfrm>
            <a:off x="28718" y="3817126"/>
            <a:ext cx="7992017" cy="523875"/>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0000"/>
              </a:buClr>
              <a:buSzPts val="3000"/>
              <a:buFont typeface="Arial"/>
              <a:buChar char="•"/>
            </a:pPr>
            <a:r>
              <a:rPr b="0" i="0" lang="en-US" sz="3000" u="sng" cap="none" strike="noStrike">
                <a:solidFill>
                  <a:srgbClr val="000000"/>
                </a:solidFill>
                <a:latin typeface="Arial"/>
                <a:ea typeface="Arial"/>
                <a:cs typeface="Arial"/>
                <a:sym typeface="Arial"/>
                <a:hlinkClick r:id="rId6">
                  <a:extLst>
                    <a:ext uri="{A12FA001-AC4F-418D-AE19-62706E023703}">
                      <ahyp:hlinkClr val="tx"/>
                    </a:ext>
                  </a:extLst>
                </a:hlinkClick>
              </a:rPr>
              <a:t>UNC Charlotte Home page </a:t>
            </a:r>
            <a:endParaRPr/>
          </a:p>
        </p:txBody>
      </p:sp>
      <p:sp>
        <p:nvSpPr>
          <p:cNvPr id="313" name="Google Shape;313;p20"/>
          <p:cNvSpPr txBox="1"/>
          <p:nvPr/>
        </p:nvSpPr>
        <p:spPr>
          <a:xfrm>
            <a:off x="146299" y="243500"/>
            <a:ext cx="8015400" cy="2589000"/>
          </a:xfrm>
          <a:prstGeom prst="rect">
            <a:avLst/>
          </a:prstGeom>
          <a:noFill/>
          <a:ln>
            <a:noFill/>
          </a:ln>
        </p:spPr>
        <p:txBody>
          <a:bodyPr anchorCtr="0" anchor="t" bIns="0" lIns="0" spcFirstLastPara="1" rIns="0" wrap="square" tIns="0">
            <a:spAutoFit/>
          </a:bodyPr>
          <a:lstStyle/>
          <a:p>
            <a:pPr indent="0" lvl="0" marL="0" marR="0" rtl="0" algn="just">
              <a:lnSpc>
                <a:spcPct val="140005"/>
              </a:lnSpc>
              <a:spcBef>
                <a:spcPts val="0"/>
              </a:spcBef>
              <a:spcAft>
                <a:spcPts val="0"/>
              </a:spcAft>
              <a:buNone/>
            </a:pPr>
            <a:r>
              <a:rPr b="1" i="0" lang="en-US" sz="16820" u="none" cap="none" strike="noStrike">
                <a:solidFill>
                  <a:srgbClr val="000000"/>
                </a:solidFill>
                <a:latin typeface="Ultra"/>
                <a:ea typeface="Ultra"/>
                <a:cs typeface="Ultra"/>
                <a:sym typeface="Ultra"/>
              </a:rPr>
              <a:t>Yes</a:t>
            </a:r>
            <a:endParaRPr/>
          </a:p>
        </p:txBody>
      </p:sp>
      <p:sp>
        <p:nvSpPr>
          <p:cNvPr id="314" name="Google Shape;314;p20"/>
          <p:cNvSpPr txBox="1"/>
          <p:nvPr/>
        </p:nvSpPr>
        <p:spPr>
          <a:xfrm>
            <a:off x="9990814" y="243506"/>
            <a:ext cx="8015400" cy="2589000"/>
          </a:xfrm>
          <a:prstGeom prst="rect">
            <a:avLst/>
          </a:prstGeom>
          <a:noFill/>
          <a:ln>
            <a:noFill/>
          </a:ln>
        </p:spPr>
        <p:txBody>
          <a:bodyPr anchorCtr="0" anchor="t" bIns="0" lIns="0" spcFirstLastPara="1" rIns="0" wrap="square" tIns="0">
            <a:spAutoFit/>
          </a:bodyPr>
          <a:lstStyle/>
          <a:p>
            <a:pPr indent="0" lvl="0" marL="0" marR="0" rtl="0" algn="r">
              <a:lnSpc>
                <a:spcPct val="140005"/>
              </a:lnSpc>
              <a:spcBef>
                <a:spcPts val="0"/>
              </a:spcBef>
              <a:spcAft>
                <a:spcPts val="0"/>
              </a:spcAft>
              <a:buNone/>
            </a:pPr>
            <a:r>
              <a:rPr b="1" i="0" lang="en-US" sz="16820" u="none" cap="none" strike="noStrike">
                <a:solidFill>
                  <a:srgbClr val="000000"/>
                </a:solidFill>
                <a:latin typeface="Ultra"/>
                <a:ea typeface="Ultra"/>
                <a:cs typeface="Ultra"/>
                <a:sym typeface="Ultra"/>
              </a:rPr>
              <a:t>No</a:t>
            </a:r>
            <a:endParaRPr/>
          </a:p>
        </p:txBody>
      </p:sp>
      <p:sp>
        <p:nvSpPr>
          <p:cNvPr id="315" name="Google Shape;315;p20"/>
          <p:cNvSpPr txBox="1"/>
          <p:nvPr/>
        </p:nvSpPr>
        <p:spPr>
          <a:xfrm>
            <a:off x="28718" y="5730375"/>
            <a:ext cx="7992017" cy="1057275"/>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Learn about the top ranked university in the city: </a:t>
            </a:r>
            <a:r>
              <a:rPr b="0" i="0" lang="en-US" sz="3000" u="sng" cap="none" strike="noStrike">
                <a:solidFill>
                  <a:srgbClr val="000000"/>
                </a:solidFill>
                <a:latin typeface="Arial"/>
                <a:ea typeface="Arial"/>
                <a:cs typeface="Arial"/>
                <a:sym typeface="Arial"/>
                <a:hlinkClick r:id="rId7">
                  <a:extLst>
                    <a:ext uri="{A12FA001-AC4F-418D-AE19-62706E023703}">
                      <ahyp:hlinkClr val="tx"/>
                    </a:ext>
                  </a:extLst>
                </a:hlinkClick>
              </a:rPr>
              <a:t>UNC Charlotte</a:t>
            </a:r>
            <a:endParaRPr/>
          </a:p>
        </p:txBody>
      </p:sp>
      <p:sp>
        <p:nvSpPr>
          <p:cNvPr id="316" name="Google Shape;316;p20"/>
          <p:cNvSpPr txBox="1"/>
          <p:nvPr/>
        </p:nvSpPr>
        <p:spPr>
          <a:xfrm>
            <a:off x="28718" y="7644900"/>
            <a:ext cx="7992017" cy="1590675"/>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One of the largest schools in North Carolina</a:t>
            </a:r>
            <a:r>
              <a:rPr b="0" i="0" lang="en-US" sz="3000" u="sng" cap="none" strike="noStrike">
                <a:solidFill>
                  <a:srgbClr val="000000"/>
                </a:solidFill>
                <a:latin typeface="Arial"/>
                <a:ea typeface="Arial"/>
                <a:cs typeface="Arial"/>
                <a:sym typeface="Arial"/>
                <a:hlinkClick r:id="rId8">
                  <a:extLst>
                    <a:ext uri="{A12FA001-AC4F-418D-AE19-62706E023703}">
                      <ahyp:hlinkClr val="tx"/>
                    </a:ext>
                  </a:extLst>
                </a:hlinkClick>
              </a:rPr>
              <a:t> UNC Charlotte</a:t>
            </a:r>
            <a:r>
              <a:rPr b="0" i="0" lang="en-US" sz="3000" u="none" cap="none" strike="noStrike">
                <a:solidFill>
                  <a:srgbClr val="000000"/>
                </a:solidFill>
                <a:latin typeface="Arial"/>
                <a:ea typeface="Arial"/>
                <a:cs typeface="Arial"/>
                <a:sym typeface="Arial"/>
              </a:rPr>
              <a:t> is home to a diverse array of students and programs!</a:t>
            </a:r>
            <a:endParaRPr/>
          </a:p>
        </p:txBody>
      </p:sp>
      <p:sp>
        <p:nvSpPr>
          <p:cNvPr id="317" name="Google Shape;317;p20"/>
          <p:cNvSpPr txBox="1"/>
          <p:nvPr/>
        </p:nvSpPr>
        <p:spPr>
          <a:xfrm>
            <a:off x="10272639" y="2521726"/>
            <a:ext cx="7992017" cy="2124075"/>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0000"/>
              </a:buClr>
              <a:buSzPts val="3000"/>
              <a:buFont typeface="Arial"/>
              <a:buChar char="•"/>
            </a:pPr>
            <a:r>
              <a:rPr b="0" i="0" lang="en-US" sz="3000" u="sng" cap="none" strike="noStrike">
                <a:solidFill>
                  <a:srgbClr val="000000"/>
                </a:solidFill>
                <a:latin typeface="Arial"/>
                <a:ea typeface="Arial"/>
                <a:cs typeface="Arial"/>
                <a:sym typeface="Arial"/>
                <a:hlinkClick r:id="rId9">
                  <a:extLst>
                    <a:ext uri="{A12FA001-AC4F-418D-AE19-62706E023703}">
                      <ahyp:hlinkClr val="tx"/>
                    </a:ext>
                  </a:extLst>
                </a:hlinkClick>
              </a:rPr>
              <a:t>This is the link for the UNC Charlotte homepage which will take you to the front page of the university’s website please click here</a:t>
            </a:r>
            <a:endParaRPr/>
          </a:p>
        </p:txBody>
      </p:sp>
      <p:sp>
        <p:nvSpPr>
          <p:cNvPr id="318" name="Google Shape;318;p20"/>
          <p:cNvSpPr txBox="1"/>
          <p:nvPr/>
        </p:nvSpPr>
        <p:spPr>
          <a:xfrm>
            <a:off x="10408256" y="5768475"/>
            <a:ext cx="7992017" cy="523875"/>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0000"/>
              </a:buClr>
              <a:buSzPts val="3000"/>
              <a:buFont typeface="Arial"/>
              <a:buChar char="•"/>
            </a:pPr>
            <a:r>
              <a:rPr b="0" i="0" lang="en-US" sz="3000" u="sng" cap="none" strike="noStrike">
                <a:solidFill>
                  <a:srgbClr val="000000"/>
                </a:solidFill>
                <a:latin typeface="Arial"/>
                <a:ea typeface="Arial"/>
                <a:cs typeface="Arial"/>
                <a:sym typeface="Arial"/>
                <a:hlinkClick r:id="rId10">
                  <a:extLst>
                    <a:ext uri="{A12FA001-AC4F-418D-AE19-62706E023703}">
                      <ahyp:hlinkClr val="tx"/>
                    </a:ext>
                  </a:extLst>
                </a:hlinkClick>
              </a:rPr>
              <a:t>Click here!</a:t>
            </a:r>
            <a:endParaRPr/>
          </a:p>
        </p:txBody>
      </p:sp>
      <p:sp>
        <p:nvSpPr>
          <p:cNvPr id="319" name="Google Shape;319;p20"/>
          <p:cNvSpPr txBox="1"/>
          <p:nvPr/>
        </p:nvSpPr>
        <p:spPr>
          <a:xfrm>
            <a:off x="10408256" y="7911600"/>
            <a:ext cx="7992017" cy="523875"/>
          </a:xfrm>
          <a:prstGeom prst="rect">
            <a:avLst/>
          </a:prstGeom>
          <a:noFill/>
          <a:ln>
            <a:noFill/>
          </a:ln>
        </p:spPr>
        <p:txBody>
          <a:bodyPr anchorCtr="0" anchor="t" bIns="0" lIns="0" spcFirstLastPara="1" rIns="0" wrap="square" tIns="0">
            <a:spAutoFit/>
          </a:bodyPr>
          <a:lstStyle/>
          <a:p>
            <a:pPr indent="-209550" lvl="1" marL="647700" marR="0" rtl="0" algn="l">
              <a:lnSpc>
                <a:spcPct val="233333"/>
              </a:lnSpc>
              <a:spcBef>
                <a:spcPts val="0"/>
              </a:spcBef>
              <a:spcAft>
                <a:spcPts val="0"/>
              </a:spcAft>
              <a:buClr>
                <a:schemeClr val="dk1"/>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21"/>
          <p:cNvSpPr/>
          <p:nvPr/>
        </p:nvSpPr>
        <p:spPr>
          <a:xfrm>
            <a:off x="-170078" y="9639452"/>
            <a:ext cx="18628166" cy="908704"/>
          </a:xfrm>
          <a:custGeom>
            <a:rect b="b" l="l" r="r" t="t"/>
            <a:pathLst>
              <a:path extrusionOk="0" h="908704" w="18628166">
                <a:moveTo>
                  <a:pt x="0" y="0"/>
                </a:moveTo>
                <a:lnTo>
                  <a:pt x="18628166" y="0"/>
                </a:lnTo>
                <a:lnTo>
                  <a:pt x="18628166" y="908704"/>
                </a:lnTo>
                <a:lnTo>
                  <a:pt x="0" y="908704"/>
                </a:lnTo>
                <a:lnTo>
                  <a:pt x="0" y="0"/>
                </a:lnTo>
                <a:close/>
              </a:path>
            </a:pathLst>
          </a:custGeom>
          <a:blipFill rotWithShape="1">
            <a:blip r:embed="rId3">
              <a:alphaModFix/>
            </a:blip>
            <a:stretch>
              <a:fillRect b="0" l="0" r="0" t="0"/>
            </a:stretch>
          </a:blipFill>
          <a:ln>
            <a:noFill/>
          </a:ln>
        </p:spPr>
      </p:sp>
      <p:sp>
        <p:nvSpPr>
          <p:cNvPr id="325" name="Google Shape;325;p21"/>
          <p:cNvSpPr/>
          <p:nvPr/>
        </p:nvSpPr>
        <p:spPr>
          <a:xfrm>
            <a:off x="2091789" y="2443957"/>
            <a:ext cx="4114800" cy="4114800"/>
          </a:xfrm>
          <a:custGeom>
            <a:rect b="b" l="l" r="r" t="t"/>
            <a:pathLst>
              <a:path extrusionOk="0" h="4114800" w="4114800">
                <a:moveTo>
                  <a:pt x="0" y="0"/>
                </a:moveTo>
                <a:lnTo>
                  <a:pt x="4114800" y="0"/>
                </a:lnTo>
                <a:lnTo>
                  <a:pt x="4114800" y="4114800"/>
                </a:lnTo>
                <a:lnTo>
                  <a:pt x="0" y="4114800"/>
                </a:lnTo>
                <a:lnTo>
                  <a:pt x="0" y="0"/>
                </a:lnTo>
                <a:close/>
              </a:path>
            </a:pathLst>
          </a:custGeom>
          <a:blipFill rotWithShape="1">
            <a:blip r:embed="rId4">
              <a:alphaModFix/>
            </a:blip>
            <a:stretch>
              <a:fillRect b="0" l="0" r="0" t="0"/>
            </a:stretch>
          </a:blipFill>
          <a:ln>
            <a:noFill/>
          </a:ln>
        </p:spPr>
      </p:sp>
      <p:sp>
        <p:nvSpPr>
          <p:cNvPr id="326" name="Google Shape;326;p21"/>
          <p:cNvSpPr txBox="1"/>
          <p:nvPr/>
        </p:nvSpPr>
        <p:spPr>
          <a:xfrm>
            <a:off x="10092563" y="4464764"/>
            <a:ext cx="7430100" cy="461700"/>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Lists help users grasp text quickly</a:t>
            </a:r>
            <a:endParaRPr/>
          </a:p>
        </p:txBody>
      </p:sp>
      <p:sp>
        <p:nvSpPr>
          <p:cNvPr id="327" name="Google Shape;327;p21"/>
          <p:cNvSpPr txBox="1"/>
          <p:nvPr/>
        </p:nvSpPr>
        <p:spPr>
          <a:xfrm>
            <a:off x="9975113" y="5752082"/>
            <a:ext cx="8307600" cy="461700"/>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They organize information concisely </a:t>
            </a:r>
            <a:endParaRPr/>
          </a:p>
        </p:txBody>
      </p:sp>
      <p:sp>
        <p:nvSpPr>
          <p:cNvPr id="328" name="Google Shape;328;p21"/>
          <p:cNvSpPr txBox="1"/>
          <p:nvPr/>
        </p:nvSpPr>
        <p:spPr>
          <a:xfrm>
            <a:off x="9975113" y="7064857"/>
            <a:ext cx="6694500" cy="1108200"/>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They are easy for those using screen readers to identify</a:t>
            </a:r>
            <a:endParaRPr/>
          </a:p>
        </p:txBody>
      </p:sp>
      <p:sp>
        <p:nvSpPr>
          <p:cNvPr id="329" name="Google Shape;329;p21"/>
          <p:cNvSpPr txBox="1"/>
          <p:nvPr/>
        </p:nvSpPr>
        <p:spPr>
          <a:xfrm>
            <a:off x="10295983" y="268798"/>
            <a:ext cx="6694500" cy="839700"/>
          </a:xfrm>
          <a:prstGeom prst="rect">
            <a:avLst/>
          </a:prstGeom>
          <a:noFill/>
          <a:ln>
            <a:noFill/>
          </a:ln>
        </p:spPr>
        <p:txBody>
          <a:bodyPr anchorCtr="0" anchor="t" bIns="0" lIns="0" spcFirstLastPara="1" rIns="0" wrap="square" tIns="0">
            <a:spAutoFit/>
          </a:bodyPr>
          <a:lstStyle/>
          <a:p>
            <a:pPr indent="0" lvl="0" marL="0" marR="0" rtl="0" algn="l">
              <a:lnSpc>
                <a:spcPct val="123001"/>
              </a:lnSpc>
              <a:spcBef>
                <a:spcPts val="0"/>
              </a:spcBef>
              <a:spcAft>
                <a:spcPts val="0"/>
              </a:spcAft>
              <a:buNone/>
            </a:pPr>
            <a:r>
              <a:rPr b="0" i="0" lang="en-US" sz="5456" u="none" cap="none" strike="noStrike">
                <a:solidFill>
                  <a:srgbClr val="000000"/>
                </a:solidFill>
                <a:latin typeface="Arial"/>
                <a:ea typeface="Arial"/>
                <a:cs typeface="Arial"/>
                <a:sym typeface="Arial"/>
              </a:rPr>
              <a:t>CORE SKILL FIVE</a:t>
            </a:r>
            <a:endParaRPr sz="500"/>
          </a:p>
        </p:txBody>
      </p:sp>
      <p:sp>
        <p:nvSpPr>
          <p:cNvPr id="330" name="Google Shape;330;p21"/>
          <p:cNvSpPr txBox="1"/>
          <p:nvPr/>
        </p:nvSpPr>
        <p:spPr>
          <a:xfrm>
            <a:off x="10609277" y="2043793"/>
            <a:ext cx="11313900" cy="978900"/>
          </a:xfrm>
          <a:prstGeom prst="rect">
            <a:avLst/>
          </a:prstGeom>
          <a:noFill/>
          <a:ln>
            <a:noFill/>
          </a:ln>
        </p:spPr>
        <p:txBody>
          <a:bodyPr anchorCtr="0" anchor="t" bIns="0" lIns="0" spcFirstLastPara="1" rIns="0" wrap="square" tIns="0">
            <a:spAutoFit/>
          </a:bodyPr>
          <a:lstStyle/>
          <a:p>
            <a:pPr indent="0" lvl="0" marL="914400" marR="0" rtl="0" algn="l">
              <a:lnSpc>
                <a:spcPct val="140022"/>
              </a:lnSpc>
              <a:spcBef>
                <a:spcPts val="0"/>
              </a:spcBef>
              <a:spcAft>
                <a:spcPts val="0"/>
              </a:spcAft>
              <a:buNone/>
            </a:pPr>
            <a:r>
              <a:rPr b="1" i="0" lang="en-US" sz="6359" u="none" cap="none" strike="noStrike">
                <a:solidFill>
                  <a:srgbClr val="000000"/>
                </a:solidFill>
              </a:rPr>
              <a:t>Use Lists!</a:t>
            </a:r>
            <a:endParaRPr b="1"/>
          </a:p>
        </p:txBody>
      </p:sp>
      <p:sp>
        <p:nvSpPr>
          <p:cNvPr id="331" name="Google Shape;331;p21"/>
          <p:cNvSpPr txBox="1"/>
          <p:nvPr/>
        </p:nvSpPr>
        <p:spPr>
          <a:xfrm>
            <a:off x="2091789" y="6692107"/>
            <a:ext cx="4269487" cy="372744"/>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2200" u="none" cap="none" strike="noStrike">
                <a:solidFill>
                  <a:srgbClr val="000000"/>
                </a:solidFill>
                <a:latin typeface="Arial"/>
                <a:ea typeface="Arial"/>
                <a:cs typeface="Arial"/>
                <a:sym typeface="Arial"/>
              </a:rPr>
              <a:t>A Visual stand in for a list</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22"/>
          <p:cNvSpPr/>
          <p:nvPr/>
        </p:nvSpPr>
        <p:spPr>
          <a:xfrm>
            <a:off x="-170078" y="9639452"/>
            <a:ext cx="18628166" cy="908704"/>
          </a:xfrm>
          <a:custGeom>
            <a:rect b="b" l="l" r="r" t="t"/>
            <a:pathLst>
              <a:path extrusionOk="0" h="908704" w="18628166">
                <a:moveTo>
                  <a:pt x="0" y="0"/>
                </a:moveTo>
                <a:lnTo>
                  <a:pt x="18628166" y="0"/>
                </a:lnTo>
                <a:lnTo>
                  <a:pt x="18628166" y="908704"/>
                </a:lnTo>
                <a:lnTo>
                  <a:pt x="0" y="908704"/>
                </a:lnTo>
                <a:lnTo>
                  <a:pt x="0" y="0"/>
                </a:lnTo>
                <a:close/>
              </a:path>
            </a:pathLst>
          </a:custGeom>
          <a:blipFill rotWithShape="1">
            <a:blip r:embed="rId3">
              <a:alphaModFix/>
            </a:blip>
            <a:stretch>
              <a:fillRect b="0" l="0" r="0" t="0"/>
            </a:stretch>
          </a:blipFill>
          <a:ln>
            <a:noFill/>
          </a:ln>
        </p:spPr>
      </p:sp>
      <p:sp>
        <p:nvSpPr>
          <p:cNvPr id="337" name="Google Shape;337;p22"/>
          <p:cNvSpPr txBox="1"/>
          <p:nvPr/>
        </p:nvSpPr>
        <p:spPr>
          <a:xfrm>
            <a:off x="5445671" y="526459"/>
            <a:ext cx="6694500" cy="916800"/>
          </a:xfrm>
          <a:prstGeom prst="rect">
            <a:avLst/>
          </a:prstGeom>
          <a:noFill/>
          <a:ln>
            <a:noFill/>
          </a:ln>
        </p:spPr>
        <p:txBody>
          <a:bodyPr anchorCtr="0" anchor="t" bIns="0" lIns="0" spcFirstLastPara="1" rIns="0" wrap="square" tIns="0">
            <a:spAutoFit/>
          </a:bodyPr>
          <a:lstStyle/>
          <a:p>
            <a:pPr indent="0" lvl="0" marL="0" marR="0" rtl="0" algn="l">
              <a:lnSpc>
                <a:spcPct val="123001"/>
              </a:lnSpc>
              <a:spcBef>
                <a:spcPts val="0"/>
              </a:spcBef>
              <a:spcAft>
                <a:spcPts val="0"/>
              </a:spcAft>
              <a:buNone/>
            </a:pPr>
            <a:r>
              <a:rPr b="0" i="0" lang="en-US" sz="5956" u="none" cap="none" strike="noStrike">
                <a:solidFill>
                  <a:srgbClr val="000000"/>
                </a:solidFill>
                <a:latin typeface="Arial"/>
                <a:ea typeface="Arial"/>
                <a:cs typeface="Arial"/>
                <a:sym typeface="Arial"/>
              </a:rPr>
              <a:t>CORE SKILL FIVE</a:t>
            </a:r>
            <a:endParaRPr sz="1000"/>
          </a:p>
        </p:txBody>
      </p:sp>
      <p:sp>
        <p:nvSpPr>
          <p:cNvPr id="338" name="Google Shape;338;p22"/>
          <p:cNvSpPr txBox="1"/>
          <p:nvPr/>
        </p:nvSpPr>
        <p:spPr>
          <a:xfrm>
            <a:off x="5945328" y="1368485"/>
            <a:ext cx="11313900" cy="978900"/>
          </a:xfrm>
          <a:prstGeom prst="rect">
            <a:avLst/>
          </a:prstGeom>
          <a:noFill/>
          <a:ln>
            <a:noFill/>
          </a:ln>
        </p:spPr>
        <p:txBody>
          <a:bodyPr anchorCtr="0" anchor="t" bIns="0" lIns="0" spcFirstLastPara="1" rIns="0" wrap="square" tIns="0">
            <a:spAutoFit/>
          </a:bodyPr>
          <a:lstStyle/>
          <a:p>
            <a:pPr indent="0" lvl="0" marL="914400" marR="0" rtl="0" algn="l">
              <a:lnSpc>
                <a:spcPct val="140022"/>
              </a:lnSpc>
              <a:spcBef>
                <a:spcPts val="0"/>
              </a:spcBef>
              <a:spcAft>
                <a:spcPts val="0"/>
              </a:spcAft>
              <a:buNone/>
            </a:pPr>
            <a:r>
              <a:rPr b="0" i="0" lang="en-US" sz="6359" u="none" cap="none" strike="noStrike">
                <a:solidFill>
                  <a:srgbClr val="000000"/>
                </a:solidFill>
                <a:latin typeface="Arial"/>
                <a:ea typeface="Arial"/>
                <a:cs typeface="Arial"/>
                <a:sym typeface="Arial"/>
              </a:rPr>
              <a:t>Use Lists!</a:t>
            </a:r>
            <a:endParaRPr/>
          </a:p>
        </p:txBody>
      </p:sp>
      <p:sp>
        <p:nvSpPr>
          <p:cNvPr id="339" name="Google Shape;339;p22"/>
          <p:cNvSpPr txBox="1"/>
          <p:nvPr/>
        </p:nvSpPr>
        <p:spPr>
          <a:xfrm>
            <a:off x="0" y="2854811"/>
            <a:ext cx="9144000" cy="5857875"/>
          </a:xfrm>
          <a:prstGeom prst="rect">
            <a:avLst/>
          </a:prstGeom>
          <a:noFill/>
          <a:ln>
            <a:noFill/>
          </a:ln>
        </p:spPr>
        <p:txBody>
          <a:bodyPr anchorCtr="0" anchor="t" bIns="0" lIns="0" spcFirstLastPara="1" rIns="0" wrap="square" tIns="0">
            <a:spAutoFit/>
          </a:bodyPr>
          <a:lstStyle/>
          <a:p>
            <a:pPr indent="0" lvl="0" marL="0" marR="0" rtl="0" algn="l">
              <a:lnSpc>
                <a:spcPct val="2333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Much of this comes down to formatting text correctly</a:t>
            </a:r>
            <a:endParaRPr/>
          </a:p>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Always use built in features in word processors, they do the heavy lifting for you!</a:t>
            </a:r>
            <a:endParaRPr/>
          </a:p>
          <a:p>
            <a:pPr indent="-431800" lvl="2" marL="12954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They change up the bullets if you indent</a:t>
            </a:r>
            <a:endParaRPr/>
          </a:p>
          <a:p>
            <a:pPr indent="-323850" lvl="1" marL="6477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Long lists should be avoided</a:t>
            </a:r>
            <a:endParaRPr/>
          </a:p>
          <a:p>
            <a:pPr indent="-431800" lvl="2" marL="1295400"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rial"/>
                <a:ea typeface="Arial"/>
                <a:cs typeface="Arial"/>
                <a:sym typeface="Arial"/>
              </a:rPr>
              <a:t>instead, format them under a different categorized heading</a:t>
            </a:r>
            <a:endParaRPr/>
          </a:p>
          <a:p>
            <a:pPr indent="0" lvl="0" marL="0" marR="0" rtl="0" algn="l">
              <a:lnSpc>
                <a:spcPct val="140000"/>
              </a:lnSpc>
              <a:spcBef>
                <a:spcPts val="0"/>
              </a:spcBef>
              <a:spcAft>
                <a:spcPts val="0"/>
              </a:spcAft>
              <a:buNone/>
            </a:pPr>
            <a:r>
              <a:t/>
            </a:r>
            <a:endParaRPr b="0" i="0" sz="3000" u="none" cap="none" strike="noStrike">
              <a:solidFill>
                <a:srgbClr val="000000"/>
              </a:solidFill>
              <a:latin typeface="Arial"/>
              <a:ea typeface="Arial"/>
              <a:cs typeface="Arial"/>
              <a:sym typeface="Arial"/>
            </a:endParaRPr>
          </a:p>
          <a:p>
            <a:pPr indent="0" lvl="0" marL="0" marR="0" rtl="0" algn="l">
              <a:lnSpc>
                <a:spcPct val="140000"/>
              </a:lnSpc>
              <a:spcBef>
                <a:spcPts val="0"/>
              </a:spcBef>
              <a:spcAft>
                <a:spcPts val="0"/>
              </a:spcAft>
              <a:buNone/>
            </a:pPr>
            <a:r>
              <a:t/>
            </a:r>
            <a:endParaRPr b="0" i="0" sz="3000" u="none" cap="none" strike="noStrike">
              <a:solidFill>
                <a:srgbClr val="000000"/>
              </a:solidFill>
              <a:latin typeface="Arial"/>
              <a:ea typeface="Arial"/>
              <a:cs typeface="Arial"/>
              <a:sym typeface="Arial"/>
            </a:endParaRPr>
          </a:p>
        </p:txBody>
      </p:sp>
      <p:sp>
        <p:nvSpPr>
          <p:cNvPr id="340" name="Google Shape;340;p22"/>
          <p:cNvSpPr txBox="1"/>
          <p:nvPr/>
        </p:nvSpPr>
        <p:spPr>
          <a:xfrm>
            <a:off x="0" y="2616596"/>
            <a:ext cx="9144000" cy="62293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3600" u="none" cap="none" strike="noStrike">
                <a:solidFill>
                  <a:srgbClr val="000000"/>
                </a:solidFill>
                <a:latin typeface="Roboto Slab"/>
                <a:ea typeface="Roboto Slab"/>
                <a:cs typeface="Roboto Slab"/>
                <a:sym typeface="Roboto Slab"/>
              </a:rPr>
              <a:t>Do</a:t>
            </a:r>
            <a:endParaRPr/>
          </a:p>
        </p:txBody>
      </p:sp>
      <p:sp>
        <p:nvSpPr>
          <p:cNvPr id="341" name="Google Shape;341;p22"/>
          <p:cNvSpPr txBox="1"/>
          <p:nvPr/>
        </p:nvSpPr>
        <p:spPr>
          <a:xfrm>
            <a:off x="7030314" y="2570876"/>
            <a:ext cx="9144000" cy="126111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3600" u="none" cap="none" strike="noStrike">
                <a:solidFill>
                  <a:srgbClr val="000000"/>
                </a:solidFill>
                <a:latin typeface="Roboto Slab"/>
                <a:ea typeface="Roboto Slab"/>
                <a:cs typeface="Roboto Slab"/>
                <a:sym typeface="Roboto Slab"/>
              </a:rPr>
              <a:t>Don’t</a:t>
            </a:r>
            <a:endParaRPr/>
          </a:p>
          <a:p>
            <a:pPr indent="0" lvl="0" marL="0" marR="0" rtl="0" algn="l">
              <a:lnSpc>
                <a:spcPct val="140000"/>
              </a:lnSpc>
              <a:spcBef>
                <a:spcPts val="0"/>
              </a:spcBef>
              <a:spcAft>
                <a:spcPts val="0"/>
              </a:spcAft>
              <a:buNone/>
            </a:pPr>
            <a:r>
              <a:t/>
            </a:r>
            <a:endParaRPr b="1" i="0" sz="3600" u="none" cap="none" strike="noStrike">
              <a:solidFill>
                <a:srgbClr val="000000"/>
              </a:solidFill>
              <a:latin typeface="Roboto Slab"/>
              <a:ea typeface="Roboto Slab"/>
              <a:cs typeface="Roboto Slab"/>
              <a:sym typeface="Roboto Slab"/>
            </a:endParaRPr>
          </a:p>
        </p:txBody>
      </p:sp>
      <p:sp>
        <p:nvSpPr>
          <p:cNvPr id="342" name="Google Shape;342;p22"/>
          <p:cNvSpPr txBox="1"/>
          <p:nvPr/>
        </p:nvSpPr>
        <p:spPr>
          <a:xfrm>
            <a:off x="9144000" y="3649015"/>
            <a:ext cx="8792852" cy="3724275"/>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-use custom list markers </a:t>
            </a:r>
            <a:endParaRPr/>
          </a:p>
          <a:p>
            <a:pPr indent="0" lvl="0" marL="0" marR="0" rtl="0" algn="l">
              <a:lnSpc>
                <a:spcPct val="140000"/>
              </a:lnSpc>
              <a:spcBef>
                <a:spcPts val="0"/>
              </a:spcBef>
              <a:spcAft>
                <a:spcPts val="0"/>
              </a:spcAft>
              <a:buNone/>
            </a:pPr>
            <a:r>
              <a:t/>
            </a:r>
            <a:endParaRPr b="0" i="0" sz="3000" u="none" cap="none" strike="noStrike">
              <a:solidFill>
                <a:srgbClr val="000000"/>
              </a:solidFill>
              <a:latin typeface="Arial"/>
              <a:ea typeface="Arial"/>
              <a:cs typeface="Arial"/>
              <a:sym typeface="Arial"/>
            </a:endParaRPr>
          </a:p>
          <a:p>
            <a:pPr indent="0" lvl="0" marL="0" marR="0" rtl="0" algn="l">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-skip lines between list items</a:t>
            </a:r>
            <a:endParaRPr/>
          </a:p>
          <a:p>
            <a:pPr indent="0" lvl="0" marL="0" marR="0" rtl="0" algn="l">
              <a:lnSpc>
                <a:spcPct val="140000"/>
              </a:lnSpc>
              <a:spcBef>
                <a:spcPts val="0"/>
              </a:spcBef>
              <a:spcAft>
                <a:spcPts val="0"/>
              </a:spcAft>
              <a:buNone/>
            </a:pPr>
            <a:r>
              <a:t/>
            </a:r>
            <a:endParaRPr b="0" i="0" sz="3000" u="none" cap="none" strike="noStrike">
              <a:solidFill>
                <a:srgbClr val="000000"/>
              </a:solidFill>
              <a:latin typeface="Arial"/>
              <a:ea typeface="Arial"/>
              <a:cs typeface="Arial"/>
              <a:sym typeface="Arial"/>
            </a:endParaRPr>
          </a:p>
          <a:p>
            <a:pPr indent="0" lvl="0" marL="0" marR="0" rtl="0" algn="l">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-put unlike items in the same list: </a:t>
            </a:r>
            <a:r>
              <a:rPr b="0" i="0" lang="en-US" sz="3000" u="sng" cap="none" strike="noStrike">
                <a:solidFill>
                  <a:srgbClr val="000000"/>
                </a:solidFill>
                <a:latin typeface="Arial"/>
                <a:ea typeface="Arial"/>
                <a:cs typeface="Arial"/>
                <a:sym typeface="Arial"/>
                <a:hlinkClick r:id="rId4">
                  <a:extLst>
                    <a:ext uri="{A12FA001-AC4F-418D-AE19-62706E023703}">
                      <ahyp:hlinkClr val="tx"/>
                    </a:ext>
                  </a:extLst>
                </a:hlinkClick>
              </a:rPr>
              <a:t>Click here!</a:t>
            </a:r>
            <a:endParaRPr/>
          </a:p>
          <a:p>
            <a:pPr indent="0" lvl="0" marL="0" marR="0" rtl="0" algn="l">
              <a:lnSpc>
                <a:spcPct val="140000"/>
              </a:lnSpc>
              <a:spcBef>
                <a:spcPts val="0"/>
              </a:spcBef>
              <a:spcAft>
                <a:spcPts val="0"/>
              </a:spcAft>
              <a:buNone/>
            </a:pPr>
            <a:r>
              <a:t/>
            </a:r>
            <a:endParaRPr b="0" i="0" sz="3000" u="sng" cap="none" strike="noStrike">
              <a:solidFill>
                <a:srgbClr val="000000"/>
              </a:solidFill>
              <a:latin typeface="Arial"/>
              <a:ea typeface="Arial"/>
              <a:cs typeface="Arial"/>
              <a:sym typeface="Arial"/>
              <a:hlinkClick r:id="rId5">
                <a:extLst>
                  <a:ext uri="{A12FA001-AC4F-418D-AE19-62706E023703}">
                    <ahyp:hlinkClr val="tx"/>
                  </a:ext>
                </a:extLst>
              </a:hlinkClick>
            </a:endParaRPr>
          </a:p>
          <a:p>
            <a:pPr indent="0" lvl="0" marL="0" marR="0" rtl="0" algn="l">
              <a:lnSpc>
                <a:spcPct val="140000"/>
              </a:lnSpc>
              <a:spcBef>
                <a:spcPts val="0"/>
              </a:spcBef>
              <a:spcAft>
                <a:spcPts val="0"/>
              </a:spcAft>
              <a:buNone/>
            </a:pPr>
            <a:r>
              <a:t/>
            </a:r>
            <a:endParaRPr b="0" i="0" sz="3000" u="sng" cap="none" strike="noStrike">
              <a:solidFill>
                <a:srgbClr val="000000"/>
              </a:solidFill>
              <a:latin typeface="Arial"/>
              <a:ea typeface="Arial"/>
              <a:cs typeface="Arial"/>
              <a:sym typeface="Arial"/>
              <a:hlinkClick r:id="rId6">
                <a:extLst>
                  <a:ext uri="{A12FA001-AC4F-418D-AE19-62706E023703}">
                    <ahyp:hlinkClr val="tx"/>
                  </a:ext>
                </a:extLst>
              </a:hlinkClick>
            </a:endParaRPr>
          </a:p>
        </p:txBody>
      </p:sp>
      <p:cxnSp>
        <p:nvCxnSpPr>
          <p:cNvPr id="343" name="Google Shape;343;p22"/>
          <p:cNvCxnSpPr/>
          <p:nvPr/>
        </p:nvCxnSpPr>
        <p:spPr>
          <a:xfrm>
            <a:off x="8792852" y="2751017"/>
            <a:ext cx="0" cy="7535983"/>
          </a:xfrm>
          <a:prstGeom prst="straightConnector1">
            <a:avLst/>
          </a:prstGeom>
          <a:noFill/>
          <a:ln cap="flat" cmpd="sng" w="38100">
            <a:solidFill>
              <a:srgbClr val="000000"/>
            </a:solidFill>
            <a:prstDash val="solid"/>
            <a:round/>
            <a:headEnd len="sm" w="sm" type="none"/>
            <a:tailEnd len="sm" w="sm" type="none"/>
          </a:ln>
        </p:spPr>
      </p:cxn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23"/>
          <p:cNvSpPr/>
          <p:nvPr/>
        </p:nvSpPr>
        <p:spPr>
          <a:xfrm>
            <a:off x="-170078" y="9639452"/>
            <a:ext cx="18628166" cy="908704"/>
          </a:xfrm>
          <a:custGeom>
            <a:rect b="b" l="l" r="r" t="t"/>
            <a:pathLst>
              <a:path extrusionOk="0" h="908704" w="18628166">
                <a:moveTo>
                  <a:pt x="0" y="0"/>
                </a:moveTo>
                <a:lnTo>
                  <a:pt x="18628166" y="0"/>
                </a:lnTo>
                <a:lnTo>
                  <a:pt x="18628166" y="908704"/>
                </a:lnTo>
                <a:lnTo>
                  <a:pt x="0" y="908704"/>
                </a:lnTo>
                <a:lnTo>
                  <a:pt x="0" y="0"/>
                </a:lnTo>
                <a:close/>
              </a:path>
            </a:pathLst>
          </a:custGeom>
          <a:blipFill rotWithShape="1">
            <a:blip r:embed="rId3">
              <a:alphaModFix/>
            </a:blip>
            <a:stretch>
              <a:fillRect b="0" l="0" r="0" t="0"/>
            </a:stretch>
          </a:blipFill>
          <a:ln>
            <a:noFill/>
          </a:ln>
        </p:spPr>
      </p:sp>
      <p:graphicFrame>
        <p:nvGraphicFramePr>
          <p:cNvPr id="349" name="Google Shape;349;p23"/>
          <p:cNvGraphicFramePr/>
          <p:nvPr/>
        </p:nvGraphicFramePr>
        <p:xfrm>
          <a:off x="9944100" y="3086100"/>
          <a:ext cx="3000000" cy="3000000"/>
        </p:xfrm>
        <a:graphic>
          <a:graphicData uri="http://schemas.openxmlformats.org/drawingml/2006/table">
            <a:tbl>
              <a:tblPr>
                <a:noFill/>
                <a:tableStyleId>{45912945-CDD3-4CF8-B589-DF62C419DE90}</a:tableStyleId>
              </a:tblPr>
              <a:tblGrid>
                <a:gridCol w="4354275"/>
                <a:gridCol w="522525"/>
                <a:gridCol w="2438400"/>
              </a:tblGrid>
              <a:tr h="1028700">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9999"/>
                    </a:solidFill>
                  </a:tcPr>
                </a:tc>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9999"/>
                    </a:solidFill>
                  </a:tcPr>
                </a:tc>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9999"/>
                    </a:solidFill>
                  </a:tcPr>
                </a:tc>
              </a:tr>
              <a:tr h="1028700">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CDCD"/>
                    </a:solidFill>
                  </a:tcPr>
                </a:tc>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E3E3"/>
                    </a:solidFill>
                  </a:tcPr>
                </a:tc>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E3E3"/>
                    </a:solidFill>
                  </a:tcPr>
                </a:tc>
              </a:tr>
              <a:tr h="1028700">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CDCD"/>
                    </a:solidFill>
                  </a:tcPr>
                </a:tc>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E3E3"/>
                    </a:solidFill>
                  </a:tcPr>
                </a:tc>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E3E3"/>
                    </a:solidFill>
                  </a:tcPr>
                </a:tc>
              </a:tr>
              <a:tr h="1028700">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CDCD"/>
                    </a:solidFill>
                  </a:tcPr>
                </a:tc>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E3E3"/>
                    </a:solidFill>
                  </a:tcPr>
                </a:tc>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E3E3"/>
                    </a:solidFill>
                  </a:tcPr>
                </a:tc>
              </a:tr>
            </a:tbl>
          </a:graphicData>
        </a:graphic>
      </p:graphicFrame>
      <p:sp>
        <p:nvSpPr>
          <p:cNvPr id="350" name="Google Shape;350;p23"/>
          <p:cNvSpPr txBox="1"/>
          <p:nvPr/>
        </p:nvSpPr>
        <p:spPr>
          <a:xfrm>
            <a:off x="0" y="55047"/>
            <a:ext cx="6694362" cy="985432"/>
          </a:xfrm>
          <a:prstGeom prst="rect">
            <a:avLst/>
          </a:prstGeom>
          <a:noFill/>
          <a:ln>
            <a:noFill/>
          </a:ln>
        </p:spPr>
        <p:txBody>
          <a:bodyPr anchorCtr="0" anchor="t" bIns="0" lIns="0" spcFirstLastPara="1" rIns="0" wrap="square" tIns="0">
            <a:spAutoFit/>
          </a:bodyPr>
          <a:lstStyle/>
          <a:p>
            <a:pPr indent="0" lvl="0" marL="0" marR="0" rtl="0" algn="l">
              <a:lnSpc>
                <a:spcPct val="123001"/>
              </a:lnSpc>
              <a:spcBef>
                <a:spcPts val="0"/>
              </a:spcBef>
              <a:spcAft>
                <a:spcPts val="0"/>
              </a:spcAft>
              <a:buNone/>
            </a:pPr>
            <a:r>
              <a:rPr b="0" i="0" lang="en-US" sz="6356" u="none" cap="none" strike="noStrike">
                <a:solidFill>
                  <a:srgbClr val="000000"/>
                </a:solidFill>
                <a:latin typeface="Arial"/>
                <a:ea typeface="Arial"/>
                <a:cs typeface="Arial"/>
                <a:sym typeface="Arial"/>
              </a:rPr>
              <a:t>CORE SKILL SIX</a:t>
            </a:r>
            <a:endParaRPr/>
          </a:p>
        </p:txBody>
      </p:sp>
      <p:sp>
        <p:nvSpPr>
          <p:cNvPr id="351" name="Google Shape;351;p23"/>
          <p:cNvSpPr txBox="1"/>
          <p:nvPr/>
        </p:nvSpPr>
        <p:spPr>
          <a:xfrm>
            <a:off x="264782" y="1921497"/>
            <a:ext cx="11313900" cy="978900"/>
          </a:xfrm>
          <a:prstGeom prst="rect">
            <a:avLst/>
          </a:prstGeom>
          <a:noFill/>
          <a:ln>
            <a:noFill/>
          </a:ln>
        </p:spPr>
        <p:txBody>
          <a:bodyPr anchorCtr="0" anchor="t" bIns="0" lIns="0" spcFirstLastPara="1" rIns="0" wrap="square" tIns="0">
            <a:spAutoFit/>
          </a:bodyPr>
          <a:lstStyle/>
          <a:p>
            <a:pPr indent="0" lvl="0" marL="914400" marR="0" rtl="0" algn="l">
              <a:lnSpc>
                <a:spcPct val="140022"/>
              </a:lnSpc>
              <a:spcBef>
                <a:spcPts val="0"/>
              </a:spcBef>
              <a:spcAft>
                <a:spcPts val="0"/>
              </a:spcAft>
              <a:buNone/>
            </a:pPr>
            <a:r>
              <a:rPr b="1" i="0" lang="en-US" sz="6359" u="none" cap="none" strike="noStrike">
                <a:solidFill>
                  <a:srgbClr val="000000"/>
                </a:solidFill>
              </a:rPr>
              <a:t>Organize tables </a:t>
            </a:r>
            <a:endParaRPr b="1"/>
          </a:p>
        </p:txBody>
      </p:sp>
      <p:sp>
        <p:nvSpPr>
          <p:cNvPr id="352" name="Google Shape;352;p23"/>
          <p:cNvSpPr txBox="1"/>
          <p:nvPr/>
        </p:nvSpPr>
        <p:spPr>
          <a:xfrm>
            <a:off x="728617" y="3781425"/>
            <a:ext cx="5965746" cy="2657475"/>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0000"/>
              </a:buClr>
              <a:buSzPts val="3000"/>
              <a:buFont typeface="Arial"/>
              <a:buChar char="•"/>
            </a:pPr>
            <a:r>
              <a:rPr b="1" i="0" lang="en-US" sz="3000" u="none" cap="none" strike="noStrike">
                <a:solidFill>
                  <a:srgbClr val="000000"/>
                </a:solidFill>
                <a:latin typeface="Ultra"/>
                <a:ea typeface="Ultra"/>
                <a:cs typeface="Ultra"/>
                <a:sym typeface="Ultra"/>
              </a:rPr>
              <a:t>Tables should be concise</a:t>
            </a:r>
            <a:endParaRPr/>
          </a:p>
          <a:p>
            <a:pPr indent="-323850" lvl="1" marL="647700" marR="0" rtl="0" algn="l">
              <a:lnSpc>
                <a:spcPct val="140000"/>
              </a:lnSpc>
              <a:spcBef>
                <a:spcPts val="0"/>
              </a:spcBef>
              <a:spcAft>
                <a:spcPts val="0"/>
              </a:spcAft>
              <a:buClr>
                <a:srgbClr val="000000"/>
              </a:buClr>
              <a:buSzPts val="3000"/>
              <a:buFont typeface="Arial"/>
              <a:buChar char="•"/>
            </a:pPr>
            <a:r>
              <a:rPr b="1" i="0" lang="en-US" sz="3000" u="none" cap="none" strike="noStrike">
                <a:solidFill>
                  <a:srgbClr val="000000"/>
                </a:solidFill>
                <a:latin typeface="Ultra"/>
                <a:ea typeface="Ultra"/>
                <a:cs typeface="Ultra"/>
                <a:sym typeface="Ultra"/>
              </a:rPr>
              <a:t>Include all lables</a:t>
            </a:r>
            <a:endParaRPr/>
          </a:p>
          <a:p>
            <a:pPr indent="-323850" lvl="1" marL="647700" marR="0" rtl="0" algn="l">
              <a:lnSpc>
                <a:spcPct val="140000"/>
              </a:lnSpc>
              <a:spcBef>
                <a:spcPts val="0"/>
              </a:spcBef>
              <a:spcAft>
                <a:spcPts val="0"/>
              </a:spcAft>
              <a:buClr>
                <a:srgbClr val="000000"/>
              </a:buClr>
              <a:buSzPts val="3000"/>
              <a:buFont typeface="Arial"/>
              <a:buChar char="•"/>
            </a:pPr>
            <a:r>
              <a:rPr b="1" i="0" lang="en-US" sz="3000" u="none" cap="none" strike="noStrike">
                <a:solidFill>
                  <a:srgbClr val="000000"/>
                </a:solidFill>
                <a:latin typeface="Ultra"/>
                <a:ea typeface="Ultra"/>
                <a:cs typeface="Ultra"/>
                <a:sym typeface="Ultra"/>
              </a:rPr>
              <a:t>No empty cels</a:t>
            </a:r>
            <a:endParaRPr/>
          </a:p>
          <a:p>
            <a:pPr indent="-323850" lvl="1" marL="647700" marR="0" rtl="0" algn="l">
              <a:lnSpc>
                <a:spcPct val="140000"/>
              </a:lnSpc>
              <a:spcBef>
                <a:spcPts val="0"/>
              </a:spcBef>
              <a:spcAft>
                <a:spcPts val="0"/>
              </a:spcAft>
              <a:buClr>
                <a:srgbClr val="000000"/>
              </a:buClr>
              <a:buSzPts val="3000"/>
              <a:buFont typeface="Arial"/>
              <a:buChar char="•"/>
            </a:pPr>
            <a:r>
              <a:rPr b="1" i="0" lang="en-US" sz="3000" u="none" cap="none" strike="noStrike">
                <a:solidFill>
                  <a:srgbClr val="000000"/>
                </a:solidFill>
                <a:latin typeface="Ultra"/>
                <a:ea typeface="Ultra"/>
                <a:cs typeface="Ultra"/>
                <a:sym typeface="Ultra"/>
              </a:rPr>
              <a:t>No merged cels</a:t>
            </a:r>
            <a:endParaRPr/>
          </a:p>
          <a:p>
            <a:pPr indent="-323850" lvl="1" marL="647700" marR="0" rtl="0" algn="l">
              <a:lnSpc>
                <a:spcPct val="140000"/>
              </a:lnSpc>
              <a:spcBef>
                <a:spcPts val="0"/>
              </a:spcBef>
              <a:spcAft>
                <a:spcPts val="0"/>
              </a:spcAft>
              <a:buClr>
                <a:srgbClr val="000000"/>
              </a:buClr>
              <a:buSzPts val="3000"/>
              <a:buFont typeface="Arial"/>
              <a:buChar char="•"/>
            </a:pPr>
            <a:r>
              <a:rPr b="1" i="0" lang="en-US" sz="3000" u="none" cap="none" strike="noStrike">
                <a:solidFill>
                  <a:srgbClr val="000000"/>
                </a:solidFill>
                <a:latin typeface="Ultra"/>
                <a:ea typeface="Ultra"/>
                <a:cs typeface="Ultra"/>
                <a:sym typeface="Ultra"/>
              </a:rPr>
              <a:t>caption or alt text if possible</a:t>
            </a:r>
            <a:endParaRPr/>
          </a:p>
        </p:txBody>
      </p:sp>
      <p:sp>
        <p:nvSpPr>
          <p:cNvPr id="353" name="Google Shape;353;p23"/>
          <p:cNvSpPr txBox="1"/>
          <p:nvPr/>
        </p:nvSpPr>
        <p:spPr>
          <a:xfrm>
            <a:off x="10229255" y="7134225"/>
            <a:ext cx="6744891"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3000" u="none" cap="none" strike="noStrike">
                <a:solidFill>
                  <a:srgbClr val="000000"/>
                </a:solidFill>
                <a:latin typeface="Ultra"/>
                <a:ea typeface="Ultra"/>
                <a:cs typeface="Ultra"/>
                <a:sym typeface="Ultra"/>
              </a:rPr>
              <a:t>A generic figure representing a table</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24"/>
          <p:cNvSpPr/>
          <p:nvPr/>
        </p:nvSpPr>
        <p:spPr>
          <a:xfrm>
            <a:off x="-170078" y="9639452"/>
            <a:ext cx="18628166" cy="908704"/>
          </a:xfrm>
          <a:custGeom>
            <a:rect b="b" l="l" r="r" t="t"/>
            <a:pathLst>
              <a:path extrusionOk="0" h="908704" w="18628166">
                <a:moveTo>
                  <a:pt x="0" y="0"/>
                </a:moveTo>
                <a:lnTo>
                  <a:pt x="18628166" y="0"/>
                </a:lnTo>
                <a:lnTo>
                  <a:pt x="18628166" y="908704"/>
                </a:lnTo>
                <a:lnTo>
                  <a:pt x="0" y="908704"/>
                </a:lnTo>
                <a:lnTo>
                  <a:pt x="0" y="0"/>
                </a:lnTo>
                <a:close/>
              </a:path>
            </a:pathLst>
          </a:custGeom>
          <a:blipFill rotWithShape="1">
            <a:blip r:embed="rId3">
              <a:alphaModFix/>
            </a:blip>
            <a:stretch>
              <a:fillRect b="0" l="0" r="0" t="0"/>
            </a:stretch>
          </a:blipFill>
          <a:ln>
            <a:noFill/>
          </a:ln>
        </p:spPr>
      </p:sp>
      <p:graphicFrame>
        <p:nvGraphicFramePr>
          <p:cNvPr id="359" name="Google Shape;359;p24"/>
          <p:cNvGraphicFramePr/>
          <p:nvPr/>
        </p:nvGraphicFramePr>
        <p:xfrm>
          <a:off x="5486400" y="3982502"/>
          <a:ext cx="3000000" cy="3000000"/>
        </p:xfrm>
        <a:graphic>
          <a:graphicData uri="http://schemas.openxmlformats.org/drawingml/2006/table">
            <a:tbl>
              <a:tblPr>
                <a:noFill/>
                <a:tableStyleId>{45912945-CDD3-4CF8-B589-DF62C419DE90}</a:tableStyleId>
              </a:tblPr>
              <a:tblGrid>
                <a:gridCol w="1716675"/>
                <a:gridCol w="2165200"/>
                <a:gridCol w="2165200"/>
                <a:gridCol w="1268125"/>
              </a:tblGrid>
              <a:tr h="1025725">
                <a:tc>
                  <a:txBody>
                    <a:bodyPr/>
                    <a:lstStyle/>
                    <a:p>
                      <a:pPr indent="0" lvl="0" marL="0" marR="0" rtl="0" algn="ctr">
                        <a:lnSpc>
                          <a:spcPct val="229090"/>
                        </a:lnSpc>
                        <a:spcBef>
                          <a:spcPts val="0"/>
                        </a:spcBef>
                        <a:spcAft>
                          <a:spcPts val="0"/>
                        </a:spcAft>
                        <a:buNone/>
                      </a:pPr>
                      <a:r>
                        <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140000"/>
                        </a:lnSpc>
                        <a:spcBef>
                          <a:spcPts val="0"/>
                        </a:spcBef>
                        <a:spcAft>
                          <a:spcPts val="0"/>
                        </a:spcAft>
                        <a:buNone/>
                      </a:pPr>
                      <a:r>
                        <a:rPr b="1" lang="en-US" sz="1800" u="none" cap="none" strike="noStrike">
                          <a:solidFill>
                            <a:srgbClr val="000000"/>
                          </a:solidFill>
                          <a:latin typeface="Ultra"/>
                          <a:ea typeface="Ultra"/>
                          <a:cs typeface="Ultra"/>
                          <a:sym typeface="Ultra"/>
                        </a:rPr>
                        <a:t>Team member</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140000"/>
                        </a:lnSpc>
                        <a:spcBef>
                          <a:spcPts val="0"/>
                        </a:spcBef>
                        <a:spcAft>
                          <a:spcPts val="0"/>
                        </a:spcAft>
                        <a:buNone/>
                      </a:pPr>
                      <a:r>
                        <a:rPr b="1" lang="en-US" sz="1800" u="none" cap="none" strike="noStrike">
                          <a:solidFill>
                            <a:srgbClr val="000000"/>
                          </a:solidFill>
                          <a:latin typeface="Ultra"/>
                          <a:ea typeface="Ultra"/>
                          <a:cs typeface="Ultra"/>
                          <a:sym typeface="Ultra"/>
                        </a:rPr>
                        <a:t>Topic</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229090"/>
                        </a:lnSpc>
                        <a:spcBef>
                          <a:spcPts val="0"/>
                        </a:spcBef>
                        <a:spcAft>
                          <a:spcPts val="0"/>
                        </a:spcAft>
                        <a:buNone/>
                      </a:pPr>
                      <a:r>
                        <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r>
              <a:tr h="2070600">
                <a:tc>
                  <a:txBody>
                    <a:bodyPr/>
                    <a:lstStyle/>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Group 1</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Jane Smith</a:t>
                      </a:r>
                      <a:endParaRPr sz="1100" u="none" cap="none" strike="noStrike"/>
                    </a:p>
                    <a:p>
                      <a:pPr indent="0" lvl="0" marL="0" marR="0" rtl="0" algn="ctr">
                        <a:lnSpc>
                          <a:spcPct val="229090"/>
                        </a:lnSpc>
                        <a:spcBef>
                          <a:spcPts val="0"/>
                        </a:spcBef>
                        <a:spcAft>
                          <a:spcPts val="0"/>
                        </a:spcAft>
                        <a:buNone/>
                      </a:pPr>
                      <a:r>
                        <a:t/>
                      </a:r>
                      <a:endParaRPr sz="1100" u="none" cap="none" strike="noStrike"/>
                    </a:p>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Jack Smith</a:t>
                      </a:r>
                      <a:endParaRPr/>
                    </a:p>
                    <a:p>
                      <a:pPr indent="0" lvl="0" marL="0" marR="0" rtl="0" algn="ctr">
                        <a:lnSpc>
                          <a:spcPct val="140000"/>
                        </a:lnSpc>
                        <a:spcBef>
                          <a:spcPts val="0"/>
                        </a:spcBef>
                        <a:spcAft>
                          <a:spcPts val="0"/>
                        </a:spcAft>
                        <a:buNone/>
                      </a:pPr>
                      <a:r>
                        <a:t/>
                      </a:r>
                      <a:endParaRPr sz="1800" u="none" cap="none" strike="noStrike">
                        <a:solidFill>
                          <a:srgbClr val="000000"/>
                        </a:solidFill>
                        <a:latin typeface="Arial"/>
                        <a:ea typeface="Arial"/>
                        <a:cs typeface="Arial"/>
                        <a:sym typeface="Arial"/>
                      </a:endParaRPr>
                    </a:p>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Hazel Chandler</a:t>
                      </a:r>
                      <a:endParaRPr/>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8 1723 26</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The cold war</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r>
              <a:tr h="1754275">
                <a:tc>
                  <a:txBody>
                    <a:bodyPr/>
                    <a:lstStyle/>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Group 2</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-Sophie Spearman</a:t>
                      </a:r>
                      <a:endParaRPr sz="1100" u="none" cap="none" strike="noStrike"/>
                    </a:p>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-Hercule Poiroit </a:t>
                      </a:r>
                      <a:endParaRPr/>
                    </a:p>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-Benoit Blanc-</a:t>
                      </a:r>
                      <a:endParaRPr/>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8/23/26</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Mystery novels </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r>
              <a:tr h="1121575">
                <a:tc>
                  <a:txBody>
                    <a:bodyPr/>
                    <a:lstStyle/>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Group 3</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229090"/>
                        </a:lnSpc>
                        <a:spcBef>
                          <a:spcPts val="0"/>
                        </a:spcBef>
                        <a:spcAft>
                          <a:spcPts val="0"/>
                        </a:spcAft>
                        <a:buNone/>
                      </a:pPr>
                      <a:r>
                        <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8/24/26</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Trees</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r>
            </a:tbl>
          </a:graphicData>
        </a:graphic>
      </p:graphicFrame>
      <p:sp>
        <p:nvSpPr>
          <p:cNvPr id="360" name="Google Shape;360;p24"/>
          <p:cNvSpPr txBox="1"/>
          <p:nvPr/>
        </p:nvSpPr>
        <p:spPr>
          <a:xfrm>
            <a:off x="209227" y="534602"/>
            <a:ext cx="7300800" cy="2401200"/>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0000"/>
              </a:buClr>
              <a:buSzPts val="3000"/>
              <a:buFont typeface="Arial"/>
              <a:buChar char="•"/>
            </a:pPr>
            <a:r>
              <a:rPr b="1" i="0" lang="en-US" sz="3000" u="none" cap="none" strike="noStrike">
                <a:solidFill>
                  <a:srgbClr val="000000"/>
                </a:solidFill>
                <a:latin typeface="Ultra"/>
                <a:ea typeface="Ultra"/>
                <a:cs typeface="Ultra"/>
                <a:sym typeface="Ultra"/>
              </a:rPr>
              <a:t>Identify how you would fix this table</a:t>
            </a:r>
            <a:endParaRPr/>
          </a:p>
          <a:p>
            <a:pPr indent="-323850" lvl="1" marL="647700" marR="0" rtl="0" algn="l">
              <a:lnSpc>
                <a:spcPct val="140000"/>
              </a:lnSpc>
              <a:spcBef>
                <a:spcPts val="0"/>
              </a:spcBef>
              <a:spcAft>
                <a:spcPts val="0"/>
              </a:spcAft>
              <a:buClr>
                <a:srgbClr val="000000"/>
              </a:buClr>
              <a:buSzPts val="3000"/>
              <a:buFont typeface="Arial"/>
              <a:buChar char="•"/>
            </a:pPr>
            <a:r>
              <a:rPr b="1" i="0" lang="en-US" sz="3000" u="none" cap="none" strike="noStrike">
                <a:solidFill>
                  <a:srgbClr val="000000"/>
                </a:solidFill>
                <a:latin typeface="Ultra"/>
                <a:ea typeface="Ultra"/>
                <a:cs typeface="Ultra"/>
                <a:sym typeface="Ultra"/>
              </a:rPr>
              <a:t>This can include format or content!</a:t>
            </a:r>
            <a:endParaRPr/>
          </a:p>
        </p:txBody>
      </p:sp>
      <p:sp>
        <p:nvSpPr>
          <p:cNvPr id="361" name="Google Shape;361;p24"/>
          <p:cNvSpPr txBox="1"/>
          <p:nvPr/>
        </p:nvSpPr>
        <p:spPr>
          <a:xfrm>
            <a:off x="10272639" y="-240228"/>
            <a:ext cx="8015361" cy="2873231"/>
          </a:xfrm>
          <a:prstGeom prst="rect">
            <a:avLst/>
          </a:prstGeom>
          <a:noFill/>
          <a:ln>
            <a:noFill/>
          </a:ln>
        </p:spPr>
        <p:txBody>
          <a:bodyPr anchorCtr="0" anchor="t" bIns="0" lIns="0" spcFirstLastPara="1" rIns="0" wrap="square" tIns="0">
            <a:spAutoFit/>
          </a:bodyPr>
          <a:lstStyle/>
          <a:p>
            <a:pPr indent="0" lvl="0" marL="0" marR="0" rtl="0" algn="just">
              <a:lnSpc>
                <a:spcPct val="140005"/>
              </a:lnSpc>
              <a:spcBef>
                <a:spcPts val="0"/>
              </a:spcBef>
              <a:spcAft>
                <a:spcPts val="0"/>
              </a:spcAft>
              <a:buNone/>
            </a:pPr>
            <a:r>
              <a:rPr b="1" i="0" lang="en-US" sz="16820" u="none" cap="none" strike="noStrike">
                <a:solidFill>
                  <a:srgbClr val="000000"/>
                </a:solidFill>
                <a:latin typeface="Ultra"/>
                <a:ea typeface="Ultra"/>
                <a:cs typeface="Ultra"/>
                <a:sym typeface="Ultra"/>
              </a:rPr>
              <a:t>Try it </a:t>
            </a:r>
            <a:endParaRPr/>
          </a:p>
        </p:txBody>
      </p:sp>
      <p:sp>
        <p:nvSpPr>
          <p:cNvPr id="362" name="Google Shape;362;p24"/>
          <p:cNvSpPr txBox="1"/>
          <p:nvPr/>
        </p:nvSpPr>
        <p:spPr>
          <a:xfrm>
            <a:off x="3347181" y="3458627"/>
            <a:ext cx="11301259"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3000" u="none" cap="none" strike="noStrike">
                <a:solidFill>
                  <a:srgbClr val="000000"/>
                </a:solidFill>
                <a:latin typeface="Ultra"/>
                <a:ea typeface="Ultra"/>
                <a:cs typeface="Ultra"/>
                <a:sym typeface="Ultra"/>
              </a:rPr>
              <a:t>Here are your group lists for the week:</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25"/>
          <p:cNvSpPr/>
          <p:nvPr/>
        </p:nvSpPr>
        <p:spPr>
          <a:xfrm>
            <a:off x="-170078" y="9639452"/>
            <a:ext cx="18628166" cy="908704"/>
          </a:xfrm>
          <a:custGeom>
            <a:rect b="b" l="l" r="r" t="t"/>
            <a:pathLst>
              <a:path extrusionOk="0" h="908704" w="18628166">
                <a:moveTo>
                  <a:pt x="0" y="0"/>
                </a:moveTo>
                <a:lnTo>
                  <a:pt x="18628166" y="0"/>
                </a:lnTo>
                <a:lnTo>
                  <a:pt x="18628166" y="908704"/>
                </a:lnTo>
                <a:lnTo>
                  <a:pt x="0" y="908704"/>
                </a:lnTo>
                <a:lnTo>
                  <a:pt x="0" y="0"/>
                </a:lnTo>
                <a:close/>
              </a:path>
            </a:pathLst>
          </a:custGeom>
          <a:blipFill rotWithShape="1">
            <a:blip r:embed="rId3">
              <a:alphaModFix/>
            </a:blip>
            <a:stretch>
              <a:fillRect b="0" l="0" r="0" t="0"/>
            </a:stretch>
          </a:blipFill>
          <a:ln>
            <a:noFill/>
          </a:ln>
        </p:spPr>
      </p:sp>
      <p:sp>
        <p:nvSpPr>
          <p:cNvPr id="368" name="Google Shape;368;p25"/>
          <p:cNvSpPr/>
          <p:nvPr/>
        </p:nvSpPr>
        <p:spPr>
          <a:xfrm>
            <a:off x="9551084" y="0"/>
            <a:ext cx="8515835" cy="5865281"/>
          </a:xfrm>
          <a:custGeom>
            <a:rect b="b" l="l" r="r" t="t"/>
            <a:pathLst>
              <a:path extrusionOk="0" h="5865281" w="8515835">
                <a:moveTo>
                  <a:pt x="0" y="0"/>
                </a:moveTo>
                <a:lnTo>
                  <a:pt x="8515834" y="0"/>
                </a:lnTo>
                <a:lnTo>
                  <a:pt x="8515834" y="5865281"/>
                </a:lnTo>
                <a:lnTo>
                  <a:pt x="0" y="5865281"/>
                </a:lnTo>
                <a:lnTo>
                  <a:pt x="0" y="0"/>
                </a:lnTo>
                <a:close/>
              </a:path>
            </a:pathLst>
          </a:custGeom>
          <a:blipFill rotWithShape="1">
            <a:blip r:embed="rId4">
              <a:alphaModFix/>
            </a:blip>
            <a:stretch>
              <a:fillRect b="0" l="0" r="0" t="0"/>
            </a:stretch>
          </a:blipFill>
          <a:ln>
            <a:noFill/>
          </a:ln>
        </p:spPr>
      </p:sp>
      <p:sp>
        <p:nvSpPr>
          <p:cNvPr id="369" name="Google Shape;369;p25"/>
          <p:cNvSpPr txBox="1"/>
          <p:nvPr/>
        </p:nvSpPr>
        <p:spPr>
          <a:xfrm>
            <a:off x="0" y="55047"/>
            <a:ext cx="7746978" cy="985432"/>
          </a:xfrm>
          <a:prstGeom prst="rect">
            <a:avLst/>
          </a:prstGeom>
          <a:noFill/>
          <a:ln>
            <a:noFill/>
          </a:ln>
        </p:spPr>
        <p:txBody>
          <a:bodyPr anchorCtr="0" anchor="t" bIns="0" lIns="0" spcFirstLastPara="1" rIns="0" wrap="square" tIns="0">
            <a:spAutoFit/>
          </a:bodyPr>
          <a:lstStyle/>
          <a:p>
            <a:pPr indent="0" lvl="0" marL="0" marR="0" rtl="0" algn="l">
              <a:lnSpc>
                <a:spcPct val="123001"/>
              </a:lnSpc>
              <a:spcBef>
                <a:spcPts val="0"/>
              </a:spcBef>
              <a:spcAft>
                <a:spcPts val="0"/>
              </a:spcAft>
              <a:buNone/>
            </a:pPr>
            <a:r>
              <a:rPr b="0" i="0" lang="en-US" sz="6356" u="none" cap="none" strike="noStrike">
                <a:solidFill>
                  <a:srgbClr val="000000"/>
                </a:solidFill>
                <a:latin typeface="Arial"/>
                <a:ea typeface="Arial"/>
                <a:cs typeface="Arial"/>
                <a:sym typeface="Arial"/>
              </a:rPr>
              <a:t>CORE SKILL SEVEN</a:t>
            </a:r>
            <a:endParaRPr/>
          </a:p>
        </p:txBody>
      </p:sp>
      <p:sp>
        <p:nvSpPr>
          <p:cNvPr id="370" name="Google Shape;370;p25"/>
          <p:cNvSpPr txBox="1"/>
          <p:nvPr/>
        </p:nvSpPr>
        <p:spPr>
          <a:xfrm>
            <a:off x="499657" y="897072"/>
            <a:ext cx="11313900" cy="978900"/>
          </a:xfrm>
          <a:prstGeom prst="rect">
            <a:avLst/>
          </a:prstGeom>
          <a:noFill/>
          <a:ln>
            <a:noFill/>
          </a:ln>
        </p:spPr>
        <p:txBody>
          <a:bodyPr anchorCtr="0" anchor="t" bIns="0" lIns="0" spcFirstLastPara="1" rIns="0" wrap="square" tIns="0">
            <a:spAutoFit/>
          </a:bodyPr>
          <a:lstStyle/>
          <a:p>
            <a:pPr indent="0" lvl="0" marL="914400" marR="0" rtl="0" algn="l">
              <a:lnSpc>
                <a:spcPct val="140022"/>
              </a:lnSpc>
              <a:spcBef>
                <a:spcPts val="0"/>
              </a:spcBef>
              <a:spcAft>
                <a:spcPts val="0"/>
              </a:spcAft>
              <a:buNone/>
            </a:pPr>
            <a:r>
              <a:rPr b="1" i="0" lang="en-US" sz="6359" u="none" cap="none" strike="noStrike">
                <a:solidFill>
                  <a:srgbClr val="000000"/>
                </a:solidFill>
              </a:rPr>
              <a:t>Audio/Visuals</a:t>
            </a:r>
            <a:endParaRPr b="1"/>
          </a:p>
        </p:txBody>
      </p:sp>
      <p:sp>
        <p:nvSpPr>
          <p:cNvPr id="371" name="Google Shape;371;p25"/>
          <p:cNvSpPr txBox="1"/>
          <p:nvPr/>
        </p:nvSpPr>
        <p:spPr>
          <a:xfrm>
            <a:off x="0" y="2649431"/>
            <a:ext cx="9019858" cy="3798571"/>
          </a:xfrm>
          <a:prstGeom prst="rect">
            <a:avLst/>
          </a:prstGeom>
          <a:noFill/>
          <a:ln>
            <a:noFill/>
          </a:ln>
        </p:spPr>
        <p:txBody>
          <a:bodyPr anchorCtr="0" anchor="t" bIns="0" lIns="0" spcFirstLastPara="1" rIns="0" wrap="square" tIns="0">
            <a:spAutoFit/>
          </a:bodyPr>
          <a:lstStyle/>
          <a:p>
            <a:pPr indent="0" lvl="0" marL="0" marR="0" rtl="0" algn="ctr">
              <a:lnSpc>
                <a:spcPct val="140014"/>
              </a:lnSpc>
              <a:spcBef>
                <a:spcPts val="0"/>
              </a:spcBef>
              <a:spcAft>
                <a:spcPts val="0"/>
              </a:spcAft>
              <a:buNone/>
            </a:pPr>
            <a:r>
              <a:rPr b="1" i="0" lang="en-US" sz="2699" u="none" cap="none" strike="noStrike">
                <a:solidFill>
                  <a:srgbClr val="000000"/>
                </a:solidFill>
                <a:latin typeface="Montserrat"/>
                <a:ea typeface="Montserrat"/>
                <a:cs typeface="Montserrat"/>
                <a:sym typeface="Montserrat"/>
              </a:rPr>
              <a:t>If you are going to include and integrate Audio or visual elements here are some considerations:</a:t>
            </a:r>
            <a:endParaRPr/>
          </a:p>
          <a:p>
            <a:pPr indent="0" lvl="0" marL="0" marR="0" rtl="0" algn="ctr">
              <a:lnSpc>
                <a:spcPct val="140014"/>
              </a:lnSpc>
              <a:spcBef>
                <a:spcPts val="0"/>
              </a:spcBef>
              <a:spcAft>
                <a:spcPts val="0"/>
              </a:spcAft>
              <a:buNone/>
            </a:pPr>
            <a:r>
              <a:t/>
            </a:r>
            <a:endParaRPr b="1" i="0" sz="2699" u="none" cap="none" strike="noStrike">
              <a:solidFill>
                <a:srgbClr val="000000"/>
              </a:solidFill>
              <a:latin typeface="Montserrat"/>
              <a:ea typeface="Montserrat"/>
              <a:cs typeface="Montserrat"/>
              <a:sym typeface="Montserrat"/>
            </a:endParaRPr>
          </a:p>
          <a:p>
            <a:pPr indent="-291462" lvl="1" marL="582924" marR="0" rtl="0" algn="l">
              <a:lnSpc>
                <a:spcPct val="140014"/>
              </a:lnSpc>
              <a:spcBef>
                <a:spcPts val="0"/>
              </a:spcBef>
              <a:spcAft>
                <a:spcPts val="0"/>
              </a:spcAft>
              <a:buClr>
                <a:srgbClr val="000000"/>
              </a:buClr>
              <a:buSzPts val="2699"/>
              <a:buFont typeface="Arial"/>
              <a:buChar char="•"/>
            </a:pPr>
            <a:r>
              <a:rPr b="1" i="0" lang="en-US" sz="2699" u="none" cap="none" strike="noStrike">
                <a:solidFill>
                  <a:srgbClr val="000000"/>
                </a:solidFill>
                <a:latin typeface="Montserrat"/>
                <a:ea typeface="Montserrat"/>
                <a:cs typeface="Montserrat"/>
                <a:sym typeface="Montserrat"/>
              </a:rPr>
              <a:t>All videos should have CHECKED captions</a:t>
            </a:r>
            <a:endParaRPr/>
          </a:p>
          <a:p>
            <a:pPr indent="-291462" lvl="1" marL="582924" marR="0" rtl="0" algn="l">
              <a:lnSpc>
                <a:spcPct val="140014"/>
              </a:lnSpc>
              <a:spcBef>
                <a:spcPts val="0"/>
              </a:spcBef>
              <a:spcAft>
                <a:spcPts val="0"/>
              </a:spcAft>
              <a:buClr>
                <a:srgbClr val="000000"/>
              </a:buClr>
              <a:buSzPts val="2699"/>
              <a:buFont typeface="Arial"/>
              <a:buChar char="•"/>
            </a:pPr>
            <a:r>
              <a:rPr b="1" i="0" lang="en-US" sz="2699" u="none" cap="none" strike="noStrike">
                <a:solidFill>
                  <a:srgbClr val="000000"/>
                </a:solidFill>
                <a:latin typeface="Montserrat"/>
                <a:ea typeface="Montserrat"/>
                <a:cs typeface="Montserrat"/>
                <a:sym typeface="Montserrat"/>
              </a:rPr>
              <a:t>Videos should have transcripts</a:t>
            </a:r>
            <a:endParaRPr/>
          </a:p>
          <a:p>
            <a:pPr indent="-291462" lvl="1" marL="582924" marR="0" rtl="0" algn="l">
              <a:lnSpc>
                <a:spcPct val="140014"/>
              </a:lnSpc>
              <a:spcBef>
                <a:spcPts val="0"/>
              </a:spcBef>
              <a:spcAft>
                <a:spcPts val="0"/>
              </a:spcAft>
              <a:buClr>
                <a:srgbClr val="000000"/>
              </a:buClr>
              <a:buSzPts val="2699"/>
              <a:buFont typeface="Arial"/>
              <a:buChar char="•"/>
            </a:pPr>
            <a:r>
              <a:rPr b="1" i="0" lang="en-US" sz="2699" u="none" cap="none" strike="noStrike">
                <a:solidFill>
                  <a:srgbClr val="000000"/>
                </a:solidFill>
                <a:latin typeface="Montserrat"/>
                <a:ea typeface="Montserrat"/>
                <a:cs typeface="Montserrat"/>
                <a:sym typeface="Montserrat"/>
              </a:rPr>
              <a:t>Videos should have audio descriptions</a:t>
            </a:r>
            <a:endParaRPr/>
          </a:p>
          <a:p>
            <a:pPr indent="0" lvl="0" marL="0" marR="0" rtl="0" algn="l">
              <a:lnSpc>
                <a:spcPct val="140014"/>
              </a:lnSpc>
              <a:spcBef>
                <a:spcPts val="0"/>
              </a:spcBef>
              <a:spcAft>
                <a:spcPts val="0"/>
              </a:spcAft>
              <a:buNone/>
            </a:pPr>
            <a:r>
              <a:t/>
            </a:r>
            <a:endParaRPr b="1" i="0" sz="2699" u="none" cap="none" strike="noStrike">
              <a:solidFill>
                <a:srgbClr val="000000"/>
              </a:solidFill>
              <a:latin typeface="Montserrat"/>
              <a:ea typeface="Montserrat"/>
              <a:cs typeface="Montserrat"/>
              <a:sym typeface="Montserrat"/>
            </a:endParaRPr>
          </a:p>
          <a:p>
            <a:pPr indent="0" lvl="0" marL="0" marR="0" rtl="0" algn="l">
              <a:lnSpc>
                <a:spcPct val="140014"/>
              </a:lnSpc>
              <a:spcBef>
                <a:spcPts val="0"/>
              </a:spcBef>
              <a:spcAft>
                <a:spcPts val="0"/>
              </a:spcAft>
              <a:buNone/>
            </a:pPr>
            <a:r>
              <a:t/>
            </a:r>
            <a:endParaRPr b="1" i="0" sz="2699" u="none" cap="none" strike="noStrike">
              <a:solidFill>
                <a:srgbClr val="000000"/>
              </a:solidFill>
              <a:latin typeface="Montserrat"/>
              <a:ea typeface="Montserrat"/>
              <a:cs typeface="Montserrat"/>
              <a:sym typeface="Montserrat"/>
            </a:endParaRPr>
          </a:p>
        </p:txBody>
      </p:sp>
      <p:sp>
        <p:nvSpPr>
          <p:cNvPr id="372" name="Google Shape;372;p25"/>
          <p:cNvSpPr txBox="1"/>
          <p:nvPr/>
        </p:nvSpPr>
        <p:spPr>
          <a:xfrm>
            <a:off x="3873489" y="6400376"/>
            <a:ext cx="9019858" cy="4265296"/>
          </a:xfrm>
          <a:prstGeom prst="rect">
            <a:avLst/>
          </a:prstGeom>
          <a:noFill/>
          <a:ln>
            <a:noFill/>
          </a:ln>
        </p:spPr>
        <p:txBody>
          <a:bodyPr anchorCtr="0" anchor="t" bIns="0" lIns="0" spcFirstLastPara="1" rIns="0" wrap="square" tIns="0">
            <a:spAutoFit/>
          </a:bodyPr>
          <a:lstStyle/>
          <a:p>
            <a:pPr indent="0" lvl="0" marL="0" marR="0" rtl="0" algn="ctr">
              <a:lnSpc>
                <a:spcPct val="140014"/>
              </a:lnSpc>
              <a:spcBef>
                <a:spcPts val="0"/>
              </a:spcBef>
              <a:spcAft>
                <a:spcPts val="0"/>
              </a:spcAft>
              <a:buNone/>
            </a:pPr>
            <a:r>
              <a:rPr b="1" i="0" lang="en-US" sz="2699" u="none" cap="none" strike="noStrike">
                <a:solidFill>
                  <a:srgbClr val="000000"/>
                </a:solidFill>
                <a:latin typeface="Montserrat"/>
                <a:ea typeface="Montserrat"/>
                <a:cs typeface="Montserrat"/>
                <a:sym typeface="Montserrat"/>
              </a:rPr>
              <a:t>There are lots of tools and things that help with creating these, but the most important aspect is to include them to the best of your ability!</a:t>
            </a:r>
            <a:endParaRPr/>
          </a:p>
          <a:p>
            <a:pPr indent="0" lvl="0" marL="0" marR="0" rtl="0" algn="ctr">
              <a:lnSpc>
                <a:spcPct val="140014"/>
              </a:lnSpc>
              <a:spcBef>
                <a:spcPts val="0"/>
              </a:spcBef>
              <a:spcAft>
                <a:spcPts val="0"/>
              </a:spcAft>
              <a:buNone/>
            </a:pPr>
            <a:r>
              <a:t/>
            </a:r>
            <a:endParaRPr b="1" i="0" sz="2699" u="none" cap="none" strike="noStrike">
              <a:solidFill>
                <a:srgbClr val="000000"/>
              </a:solidFill>
              <a:latin typeface="Montserrat"/>
              <a:ea typeface="Montserrat"/>
              <a:cs typeface="Montserrat"/>
              <a:sym typeface="Montserrat"/>
            </a:endParaRPr>
          </a:p>
          <a:p>
            <a:pPr indent="0" lvl="0" marL="0" marR="0" rtl="0" algn="ctr">
              <a:lnSpc>
                <a:spcPct val="140014"/>
              </a:lnSpc>
              <a:spcBef>
                <a:spcPts val="0"/>
              </a:spcBef>
              <a:spcAft>
                <a:spcPts val="0"/>
              </a:spcAft>
              <a:buNone/>
            </a:pPr>
            <a:r>
              <a:rPr b="1" i="0" lang="en-US" sz="2699" u="none" cap="none" strike="noStrike">
                <a:solidFill>
                  <a:srgbClr val="000000"/>
                </a:solidFill>
                <a:latin typeface="Montserrat"/>
                <a:ea typeface="Montserrat"/>
                <a:cs typeface="Montserrat"/>
                <a:sym typeface="Montserrat"/>
              </a:rPr>
              <a:t>Auto-generated captions should be a LAST RESORT we will go over other technology to help with this in the future!</a:t>
            </a:r>
            <a:endParaRPr/>
          </a:p>
          <a:p>
            <a:pPr indent="0" lvl="0" marL="0" marR="0" rtl="0" algn="l">
              <a:lnSpc>
                <a:spcPct val="140014"/>
              </a:lnSpc>
              <a:spcBef>
                <a:spcPts val="0"/>
              </a:spcBef>
              <a:spcAft>
                <a:spcPts val="0"/>
              </a:spcAft>
              <a:buNone/>
            </a:pPr>
            <a:r>
              <a:t/>
            </a:r>
            <a:endParaRPr b="1" i="0" sz="2699" u="none" cap="none" strike="noStrike">
              <a:solidFill>
                <a:srgbClr val="000000"/>
              </a:solidFill>
              <a:latin typeface="Montserrat"/>
              <a:ea typeface="Montserrat"/>
              <a:cs typeface="Montserrat"/>
              <a:sym typeface="Montserrat"/>
            </a:endParaRPr>
          </a:p>
          <a:p>
            <a:pPr indent="0" lvl="0" marL="0" marR="0" rtl="0" algn="l">
              <a:lnSpc>
                <a:spcPct val="140014"/>
              </a:lnSpc>
              <a:spcBef>
                <a:spcPts val="0"/>
              </a:spcBef>
              <a:spcAft>
                <a:spcPts val="0"/>
              </a:spcAft>
              <a:buNone/>
            </a:pPr>
            <a:r>
              <a:t/>
            </a:r>
            <a:endParaRPr b="1" i="0" sz="2699" u="none" cap="none" strike="noStrike">
              <a:solidFill>
                <a:srgbClr val="000000"/>
              </a:solidFill>
              <a:latin typeface="Montserrat"/>
              <a:ea typeface="Montserrat"/>
              <a:cs typeface="Montserrat"/>
              <a:sym typeface="Montserrat"/>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26"/>
          <p:cNvSpPr/>
          <p:nvPr/>
        </p:nvSpPr>
        <p:spPr>
          <a:xfrm>
            <a:off x="-170078" y="9639452"/>
            <a:ext cx="18628166" cy="908704"/>
          </a:xfrm>
          <a:custGeom>
            <a:rect b="b" l="l" r="r" t="t"/>
            <a:pathLst>
              <a:path extrusionOk="0" h="908704" w="18628166">
                <a:moveTo>
                  <a:pt x="0" y="0"/>
                </a:moveTo>
                <a:lnTo>
                  <a:pt x="18628166" y="0"/>
                </a:lnTo>
                <a:lnTo>
                  <a:pt x="18628166" y="908704"/>
                </a:lnTo>
                <a:lnTo>
                  <a:pt x="0" y="908704"/>
                </a:lnTo>
                <a:lnTo>
                  <a:pt x="0" y="0"/>
                </a:lnTo>
                <a:close/>
              </a:path>
            </a:pathLst>
          </a:custGeom>
          <a:blipFill rotWithShape="1">
            <a:blip r:embed="rId3">
              <a:alphaModFix/>
            </a:blip>
            <a:stretch>
              <a:fillRect b="0" l="0" r="0" t="0"/>
            </a:stretch>
          </a:blipFill>
          <a:ln>
            <a:noFill/>
          </a:ln>
        </p:spPr>
      </p:sp>
      <p:sp>
        <p:nvSpPr>
          <p:cNvPr id="378" name="Google Shape;378;p26"/>
          <p:cNvSpPr txBox="1"/>
          <p:nvPr/>
        </p:nvSpPr>
        <p:spPr>
          <a:xfrm>
            <a:off x="0" y="55047"/>
            <a:ext cx="10928748" cy="985432"/>
          </a:xfrm>
          <a:prstGeom prst="rect">
            <a:avLst/>
          </a:prstGeom>
          <a:noFill/>
          <a:ln>
            <a:noFill/>
          </a:ln>
        </p:spPr>
        <p:txBody>
          <a:bodyPr anchorCtr="0" anchor="t" bIns="0" lIns="0" spcFirstLastPara="1" rIns="0" wrap="square" tIns="0">
            <a:spAutoFit/>
          </a:bodyPr>
          <a:lstStyle/>
          <a:p>
            <a:pPr indent="0" lvl="0" marL="0" marR="0" rtl="0" algn="l">
              <a:lnSpc>
                <a:spcPct val="123001"/>
              </a:lnSpc>
              <a:spcBef>
                <a:spcPts val="0"/>
              </a:spcBef>
              <a:spcAft>
                <a:spcPts val="0"/>
              </a:spcAft>
              <a:buNone/>
            </a:pPr>
            <a:r>
              <a:rPr b="0" i="0" lang="en-US" sz="6356" u="none" cap="none" strike="noStrike">
                <a:solidFill>
                  <a:srgbClr val="000000"/>
                </a:solidFill>
                <a:latin typeface="Arial"/>
                <a:ea typeface="Arial"/>
                <a:cs typeface="Arial"/>
                <a:sym typeface="Arial"/>
              </a:rPr>
              <a:t>7 CORE A11Y SKILLS</a:t>
            </a:r>
            <a:endParaRPr/>
          </a:p>
        </p:txBody>
      </p:sp>
      <p:sp>
        <p:nvSpPr>
          <p:cNvPr id="379" name="Google Shape;379;p26"/>
          <p:cNvSpPr txBox="1"/>
          <p:nvPr/>
        </p:nvSpPr>
        <p:spPr>
          <a:xfrm>
            <a:off x="499657" y="982797"/>
            <a:ext cx="17031588" cy="10267188"/>
          </a:xfrm>
          <a:prstGeom prst="rect">
            <a:avLst/>
          </a:prstGeom>
          <a:noFill/>
          <a:ln>
            <a:noFill/>
          </a:ln>
        </p:spPr>
        <p:txBody>
          <a:bodyPr anchorCtr="0" anchor="t" bIns="0" lIns="0" spcFirstLastPara="1" rIns="0" wrap="square" tIns="0">
            <a:spAutoFit/>
          </a:bodyPr>
          <a:lstStyle/>
          <a:p>
            <a:pPr indent="0" lvl="0" marL="0" marR="0" rtl="0" algn="l">
              <a:lnSpc>
                <a:spcPct val="139916"/>
              </a:lnSpc>
              <a:spcBef>
                <a:spcPts val="0"/>
              </a:spcBef>
              <a:spcAft>
                <a:spcPts val="0"/>
              </a:spcAft>
              <a:buNone/>
            </a:pPr>
            <a:r>
              <a:rPr b="0" i="0" lang="en-US" sz="1200" u="none" cap="none" strike="noStrike">
                <a:solidFill>
                  <a:srgbClr val="2B571F"/>
                </a:solidFill>
                <a:latin typeface="Arimo"/>
                <a:ea typeface="Arimo"/>
                <a:cs typeface="Arimo"/>
                <a:sym typeface="Arimo"/>
              </a:rPr>
              <a:t>i</a:t>
            </a:r>
            <a:r>
              <a:rPr b="0" i="0" lang="en-US" sz="1200" u="none" cap="none" strike="noStrike">
                <a:solidFill>
                  <a:srgbClr val="000000"/>
                </a:solidFill>
                <a:latin typeface="Arimo"/>
                <a:ea typeface="Arimo"/>
                <a:cs typeface="Arimo"/>
                <a:sym typeface="Arimo"/>
              </a:rPr>
              <a:t>nte</a:t>
            </a:r>
            <a:endParaRPr/>
          </a:p>
          <a:p>
            <a:pPr indent="-686562" lvl="1" marL="1373124" marR="0" rtl="0" algn="l">
              <a:lnSpc>
                <a:spcPct val="140022"/>
              </a:lnSpc>
              <a:spcBef>
                <a:spcPts val="0"/>
              </a:spcBef>
              <a:spcAft>
                <a:spcPts val="0"/>
              </a:spcAft>
              <a:buClr>
                <a:srgbClr val="000000"/>
              </a:buClr>
              <a:buSzPts val="6359"/>
              <a:buFont typeface="Arial"/>
              <a:buAutoNum type="arabicPeriod"/>
            </a:pPr>
            <a:r>
              <a:rPr b="0" i="0" lang="en-US" sz="6359" u="none" cap="none" strike="noStrike">
                <a:solidFill>
                  <a:srgbClr val="000000"/>
                </a:solidFill>
                <a:latin typeface="Arial"/>
                <a:ea typeface="Arial"/>
                <a:cs typeface="Arial"/>
                <a:sym typeface="Arial"/>
              </a:rPr>
              <a:t>Alt text and descriptive captions</a:t>
            </a:r>
            <a:endParaRPr/>
          </a:p>
          <a:p>
            <a:pPr indent="-686562" lvl="1" marL="1373124" marR="0" rtl="0" algn="l">
              <a:lnSpc>
                <a:spcPct val="140022"/>
              </a:lnSpc>
              <a:spcBef>
                <a:spcPts val="0"/>
              </a:spcBef>
              <a:spcAft>
                <a:spcPts val="0"/>
              </a:spcAft>
              <a:buClr>
                <a:srgbClr val="000000"/>
              </a:buClr>
              <a:buSzPts val="6359"/>
              <a:buFont typeface="Arial"/>
              <a:buAutoNum type="arabicPeriod"/>
            </a:pPr>
            <a:r>
              <a:rPr b="0" i="0" lang="en-US" sz="6359" u="none" cap="none" strike="noStrike">
                <a:solidFill>
                  <a:srgbClr val="000000"/>
                </a:solidFill>
                <a:latin typeface="Arial"/>
                <a:ea typeface="Arial"/>
                <a:cs typeface="Arial"/>
                <a:sym typeface="Arial"/>
              </a:rPr>
              <a:t>Use contrasting colors</a:t>
            </a:r>
            <a:endParaRPr/>
          </a:p>
          <a:p>
            <a:pPr indent="-686562" lvl="1" marL="1373124" marR="0" rtl="0" algn="l">
              <a:lnSpc>
                <a:spcPct val="140022"/>
              </a:lnSpc>
              <a:spcBef>
                <a:spcPts val="0"/>
              </a:spcBef>
              <a:spcAft>
                <a:spcPts val="0"/>
              </a:spcAft>
              <a:buClr>
                <a:srgbClr val="000000"/>
              </a:buClr>
              <a:buSzPts val="6359"/>
              <a:buFont typeface="Arial"/>
              <a:buAutoNum type="arabicPeriod"/>
            </a:pPr>
            <a:r>
              <a:rPr b="0" i="0" lang="en-US" sz="6359" u="none" cap="none" strike="noStrike">
                <a:solidFill>
                  <a:srgbClr val="000000"/>
                </a:solidFill>
                <a:latin typeface="Arial"/>
                <a:ea typeface="Arial"/>
                <a:cs typeface="Arial"/>
                <a:sym typeface="Arial"/>
              </a:rPr>
              <a:t>Use Headings (formatting!)</a:t>
            </a:r>
            <a:endParaRPr/>
          </a:p>
          <a:p>
            <a:pPr indent="-686562" lvl="1" marL="1373124" marR="0" rtl="0" algn="l">
              <a:lnSpc>
                <a:spcPct val="140022"/>
              </a:lnSpc>
              <a:spcBef>
                <a:spcPts val="0"/>
              </a:spcBef>
              <a:spcAft>
                <a:spcPts val="0"/>
              </a:spcAft>
              <a:buClr>
                <a:srgbClr val="000000"/>
              </a:buClr>
              <a:buSzPts val="6359"/>
              <a:buFont typeface="Arial"/>
              <a:buAutoNum type="arabicPeriod"/>
            </a:pPr>
            <a:r>
              <a:rPr b="0" i="0" lang="en-US" sz="6359" u="none" cap="none" strike="noStrike">
                <a:solidFill>
                  <a:srgbClr val="000000"/>
                </a:solidFill>
                <a:latin typeface="Arial"/>
                <a:ea typeface="Arial"/>
                <a:cs typeface="Arial"/>
                <a:sym typeface="Arial"/>
              </a:rPr>
              <a:t>Links should inform</a:t>
            </a:r>
            <a:endParaRPr/>
          </a:p>
          <a:p>
            <a:pPr indent="-686562" lvl="1" marL="1373124" marR="0" rtl="0" algn="l">
              <a:lnSpc>
                <a:spcPct val="140022"/>
              </a:lnSpc>
              <a:spcBef>
                <a:spcPts val="0"/>
              </a:spcBef>
              <a:spcAft>
                <a:spcPts val="0"/>
              </a:spcAft>
              <a:buClr>
                <a:srgbClr val="000000"/>
              </a:buClr>
              <a:buSzPts val="6359"/>
              <a:buFont typeface="Arial"/>
              <a:buAutoNum type="arabicPeriod"/>
            </a:pPr>
            <a:r>
              <a:rPr b="0" i="0" lang="en-US" sz="6359" u="none" cap="none" strike="noStrike">
                <a:solidFill>
                  <a:srgbClr val="000000"/>
                </a:solidFill>
                <a:latin typeface="Arial"/>
                <a:ea typeface="Arial"/>
                <a:cs typeface="Arial"/>
                <a:sym typeface="Arial"/>
              </a:rPr>
              <a:t>Use well formatted list</a:t>
            </a:r>
            <a:endParaRPr/>
          </a:p>
          <a:p>
            <a:pPr indent="-686562" lvl="1" marL="1373124" marR="0" rtl="0" algn="l">
              <a:lnSpc>
                <a:spcPct val="140022"/>
              </a:lnSpc>
              <a:spcBef>
                <a:spcPts val="0"/>
              </a:spcBef>
              <a:spcAft>
                <a:spcPts val="0"/>
              </a:spcAft>
              <a:buClr>
                <a:srgbClr val="000000"/>
              </a:buClr>
              <a:buSzPts val="6359"/>
              <a:buFont typeface="Arial"/>
              <a:buAutoNum type="arabicPeriod"/>
            </a:pPr>
            <a:r>
              <a:rPr b="0" i="0" lang="en-US" sz="6359" u="none" cap="none" strike="noStrike">
                <a:solidFill>
                  <a:srgbClr val="000000"/>
                </a:solidFill>
                <a:latin typeface="Arial"/>
                <a:ea typeface="Arial"/>
                <a:cs typeface="Arial"/>
                <a:sym typeface="Arial"/>
              </a:rPr>
              <a:t>Organize tables!</a:t>
            </a:r>
            <a:endParaRPr/>
          </a:p>
          <a:p>
            <a:pPr indent="-686562" lvl="1" marL="1373124" marR="0" rtl="0" algn="l">
              <a:lnSpc>
                <a:spcPct val="140022"/>
              </a:lnSpc>
              <a:spcBef>
                <a:spcPts val="0"/>
              </a:spcBef>
              <a:spcAft>
                <a:spcPts val="0"/>
              </a:spcAft>
              <a:buClr>
                <a:srgbClr val="000000"/>
              </a:buClr>
              <a:buSzPts val="6359"/>
              <a:buFont typeface="Arial"/>
              <a:buAutoNum type="arabicPeriod"/>
            </a:pPr>
            <a:r>
              <a:rPr b="0" i="0" lang="en-US" sz="6359" u="none" cap="none" strike="noStrike">
                <a:solidFill>
                  <a:srgbClr val="000000"/>
                </a:solidFill>
                <a:latin typeface="Arial"/>
                <a:ea typeface="Arial"/>
                <a:cs typeface="Arial"/>
                <a:sym typeface="Arial"/>
              </a:rPr>
              <a:t>Audio and Visual aids !</a:t>
            </a:r>
            <a:endParaRPr/>
          </a:p>
          <a:p>
            <a:pPr indent="0" lvl="0" marL="0" marR="0" rtl="0" algn="l">
              <a:lnSpc>
                <a:spcPct val="140022"/>
              </a:lnSpc>
              <a:spcBef>
                <a:spcPts val="0"/>
              </a:spcBef>
              <a:spcAft>
                <a:spcPts val="0"/>
              </a:spcAft>
              <a:buNone/>
            </a:pPr>
            <a:r>
              <a:t/>
            </a:r>
            <a:endParaRPr b="0" i="0" sz="6359" u="none" cap="none" strike="noStrike">
              <a:solidFill>
                <a:srgbClr val="000000"/>
              </a:solidFill>
              <a:latin typeface="Arial"/>
              <a:ea typeface="Arial"/>
              <a:cs typeface="Arial"/>
              <a:sym typeface="Arial"/>
            </a:endParaRPr>
          </a:p>
          <a:p>
            <a:pPr indent="0" lvl="0" marL="0" marR="0" rtl="0" algn="l">
              <a:lnSpc>
                <a:spcPct val="140022"/>
              </a:lnSpc>
              <a:spcBef>
                <a:spcPts val="0"/>
              </a:spcBef>
              <a:spcAft>
                <a:spcPts val="0"/>
              </a:spcAft>
              <a:buNone/>
            </a:pPr>
            <a:r>
              <a:t/>
            </a:r>
            <a:endParaRPr b="0" i="0" sz="6359" u="none" cap="none" strike="noStrik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27"/>
          <p:cNvSpPr/>
          <p:nvPr/>
        </p:nvSpPr>
        <p:spPr>
          <a:xfrm>
            <a:off x="-170078" y="9639452"/>
            <a:ext cx="18628166" cy="908704"/>
          </a:xfrm>
          <a:custGeom>
            <a:rect b="b" l="l" r="r" t="t"/>
            <a:pathLst>
              <a:path extrusionOk="0" h="908704" w="18628166">
                <a:moveTo>
                  <a:pt x="0" y="0"/>
                </a:moveTo>
                <a:lnTo>
                  <a:pt x="18628166" y="0"/>
                </a:lnTo>
                <a:lnTo>
                  <a:pt x="18628166" y="908704"/>
                </a:lnTo>
                <a:lnTo>
                  <a:pt x="0" y="908704"/>
                </a:lnTo>
                <a:lnTo>
                  <a:pt x="0" y="0"/>
                </a:lnTo>
                <a:close/>
              </a:path>
            </a:pathLst>
          </a:custGeom>
          <a:blipFill rotWithShape="1">
            <a:blip r:embed="rId3">
              <a:alphaModFix/>
            </a:blip>
            <a:stretch>
              <a:fillRect b="0" l="0" r="0" t="0"/>
            </a:stretch>
          </a:blipFill>
          <a:ln>
            <a:noFill/>
          </a:ln>
        </p:spPr>
      </p:sp>
      <p:sp>
        <p:nvSpPr>
          <p:cNvPr id="385" name="Google Shape;385;p27"/>
          <p:cNvSpPr txBox="1"/>
          <p:nvPr/>
        </p:nvSpPr>
        <p:spPr>
          <a:xfrm>
            <a:off x="5701486" y="9525"/>
            <a:ext cx="7085648" cy="1192124"/>
          </a:xfrm>
          <a:prstGeom prst="rect">
            <a:avLst/>
          </a:prstGeom>
          <a:noFill/>
          <a:ln>
            <a:noFill/>
          </a:ln>
        </p:spPr>
        <p:txBody>
          <a:bodyPr anchorCtr="0" anchor="t" bIns="0" lIns="0" spcFirstLastPara="1" rIns="0" wrap="square" tIns="0">
            <a:spAutoFit/>
          </a:bodyPr>
          <a:lstStyle/>
          <a:p>
            <a:pPr indent="0" lvl="0" marL="0" marR="0" rtl="0" algn="r">
              <a:lnSpc>
                <a:spcPct val="117000"/>
              </a:lnSpc>
              <a:spcBef>
                <a:spcPts val="0"/>
              </a:spcBef>
              <a:spcAft>
                <a:spcPts val="0"/>
              </a:spcAft>
              <a:buNone/>
            </a:pPr>
            <a:r>
              <a:rPr b="1" i="0" lang="en-US" sz="7894" u="none" cap="none" strike="noStrike">
                <a:solidFill>
                  <a:srgbClr val="000000"/>
                </a:solidFill>
                <a:latin typeface="Barlow Semi Condensed"/>
                <a:ea typeface="Barlow Semi Condensed"/>
                <a:cs typeface="Barlow Semi Condensed"/>
                <a:sym typeface="Barlow Semi Condensed"/>
              </a:rPr>
              <a:t>It is also the Law!</a:t>
            </a:r>
            <a:endParaRPr/>
          </a:p>
        </p:txBody>
      </p:sp>
      <p:sp>
        <p:nvSpPr>
          <p:cNvPr id="386" name="Google Shape;386;p27"/>
          <p:cNvSpPr txBox="1"/>
          <p:nvPr/>
        </p:nvSpPr>
        <p:spPr>
          <a:xfrm>
            <a:off x="0" y="1957664"/>
            <a:ext cx="18288000" cy="8850058"/>
          </a:xfrm>
          <a:prstGeom prst="rect">
            <a:avLst/>
          </a:prstGeom>
          <a:noFill/>
          <a:ln>
            <a:noFill/>
          </a:ln>
        </p:spPr>
        <p:txBody>
          <a:bodyPr anchorCtr="0" anchor="t" bIns="0" lIns="0" spcFirstLastPara="1" rIns="0" wrap="square" tIns="0">
            <a:spAutoFit/>
          </a:bodyPr>
          <a:lstStyle/>
          <a:p>
            <a:pPr indent="0" lvl="0" marL="0" marR="0" rtl="0" algn="ctr">
              <a:lnSpc>
                <a:spcPct val="139992"/>
              </a:lnSpc>
              <a:spcBef>
                <a:spcPts val="0"/>
              </a:spcBef>
              <a:spcAft>
                <a:spcPts val="0"/>
              </a:spcAft>
              <a:buNone/>
            </a:pPr>
            <a:r>
              <a:rPr b="1" i="0" lang="en-US" sz="5571" u="none" cap="none" strike="noStrike">
                <a:solidFill>
                  <a:srgbClr val="000000"/>
                </a:solidFill>
                <a:latin typeface="Roboto"/>
                <a:ea typeface="Roboto"/>
                <a:cs typeface="Roboto"/>
                <a:sym typeface="Roboto"/>
              </a:rPr>
              <a:t>Public colleges and universities must work to update all of their online content with updated accessibility guidelines by April 24th 2026.  </a:t>
            </a:r>
            <a:endParaRPr/>
          </a:p>
          <a:p>
            <a:pPr indent="0" lvl="0" marL="0" marR="0" rtl="0" algn="ctr">
              <a:lnSpc>
                <a:spcPct val="139992"/>
              </a:lnSpc>
              <a:spcBef>
                <a:spcPts val="0"/>
              </a:spcBef>
              <a:spcAft>
                <a:spcPts val="0"/>
              </a:spcAft>
              <a:buNone/>
            </a:pPr>
            <a:r>
              <a:t/>
            </a:r>
            <a:endParaRPr b="1" i="0" sz="5571" u="none" cap="none" strike="noStrike">
              <a:solidFill>
                <a:srgbClr val="000000"/>
              </a:solidFill>
              <a:latin typeface="Roboto"/>
              <a:ea typeface="Roboto"/>
              <a:cs typeface="Roboto"/>
              <a:sym typeface="Roboto"/>
            </a:endParaRPr>
          </a:p>
          <a:p>
            <a:pPr indent="0" lvl="0" marL="0" marR="0" rtl="0" algn="ctr">
              <a:lnSpc>
                <a:spcPct val="140010"/>
              </a:lnSpc>
              <a:spcBef>
                <a:spcPts val="0"/>
              </a:spcBef>
              <a:spcAft>
                <a:spcPts val="0"/>
              </a:spcAft>
              <a:buNone/>
            </a:pPr>
            <a:r>
              <a:rPr b="1" i="0" lang="en-US" sz="5571" u="none" cap="none" strike="noStrike">
                <a:solidFill>
                  <a:srgbClr val="000000"/>
                </a:solidFill>
                <a:latin typeface="Roboto"/>
                <a:ea typeface="Roboto"/>
                <a:cs typeface="Roboto"/>
                <a:sym typeface="Roboto"/>
              </a:rPr>
              <a:t>The Unversity has already worked on complying with this but further training will go in depth on how you can do your part to make it happen in all online spaces!</a:t>
            </a:r>
            <a:endParaRPr/>
          </a:p>
          <a:p>
            <a:pPr indent="0" lvl="0" marL="0" marR="0" rtl="0" algn="ctr">
              <a:lnSpc>
                <a:spcPct val="140010"/>
              </a:lnSpc>
              <a:spcBef>
                <a:spcPts val="0"/>
              </a:spcBef>
              <a:spcAft>
                <a:spcPts val="0"/>
              </a:spcAft>
              <a:buNone/>
            </a:pPr>
            <a:r>
              <a:t/>
            </a:r>
            <a:endParaRPr b="1" i="0" sz="5571" u="none" cap="none" strike="noStrike">
              <a:solidFill>
                <a:srgbClr val="000000"/>
              </a:solidFill>
              <a:latin typeface="Roboto"/>
              <a:ea typeface="Roboto"/>
              <a:cs typeface="Roboto"/>
              <a:sym typeface="Roboto"/>
            </a:endParaRPr>
          </a:p>
          <a:p>
            <a:pPr indent="0" lvl="0" marL="0" marR="0" rtl="0" algn="ctr">
              <a:lnSpc>
                <a:spcPct val="140010"/>
              </a:lnSpc>
              <a:spcBef>
                <a:spcPts val="0"/>
              </a:spcBef>
              <a:spcAft>
                <a:spcPts val="0"/>
              </a:spcAft>
              <a:buNone/>
            </a:pPr>
            <a:r>
              <a:t/>
            </a:r>
            <a:endParaRPr b="1" i="0" sz="5571" u="none" cap="none" strike="noStrike">
              <a:solidFill>
                <a:srgbClr val="000000"/>
              </a:solidFill>
              <a:latin typeface="Roboto"/>
              <a:ea typeface="Roboto"/>
              <a:cs typeface="Roboto"/>
              <a:sym typeface="Roboto"/>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28"/>
          <p:cNvSpPr/>
          <p:nvPr/>
        </p:nvSpPr>
        <p:spPr>
          <a:xfrm rot="5400000">
            <a:off x="-1283027" y="1026966"/>
            <a:ext cx="6195003" cy="3866712"/>
          </a:xfrm>
          <a:custGeom>
            <a:rect b="b" l="l" r="r" t="t"/>
            <a:pathLst>
              <a:path extrusionOk="0" h="3866712" w="6195003">
                <a:moveTo>
                  <a:pt x="0" y="0"/>
                </a:moveTo>
                <a:lnTo>
                  <a:pt x="6195003" y="0"/>
                </a:lnTo>
                <a:lnTo>
                  <a:pt x="6195003" y="3866712"/>
                </a:lnTo>
                <a:lnTo>
                  <a:pt x="0" y="3866712"/>
                </a:lnTo>
                <a:lnTo>
                  <a:pt x="0" y="0"/>
                </a:lnTo>
                <a:close/>
              </a:path>
            </a:pathLst>
          </a:custGeom>
          <a:blipFill rotWithShape="1">
            <a:blip r:embed="rId3">
              <a:alphaModFix/>
            </a:blip>
            <a:stretch>
              <a:fillRect b="-82" l="0" r="0" t="-82"/>
            </a:stretch>
          </a:blipFill>
          <a:ln>
            <a:noFill/>
          </a:ln>
        </p:spPr>
      </p:sp>
      <p:sp>
        <p:nvSpPr>
          <p:cNvPr id="392" name="Google Shape;392;p28"/>
          <p:cNvSpPr/>
          <p:nvPr/>
        </p:nvSpPr>
        <p:spPr>
          <a:xfrm flipH="1" rot="-5400000">
            <a:off x="13347449" y="1026966"/>
            <a:ext cx="6195003" cy="3866712"/>
          </a:xfrm>
          <a:custGeom>
            <a:rect b="b" l="l" r="r" t="t"/>
            <a:pathLst>
              <a:path extrusionOk="0" h="3866712" w="6195003">
                <a:moveTo>
                  <a:pt x="0" y="3866712"/>
                </a:moveTo>
                <a:lnTo>
                  <a:pt x="6195003" y="3866712"/>
                </a:lnTo>
                <a:lnTo>
                  <a:pt x="6195003" y="0"/>
                </a:lnTo>
                <a:lnTo>
                  <a:pt x="0" y="0"/>
                </a:lnTo>
                <a:lnTo>
                  <a:pt x="0" y="3866712"/>
                </a:lnTo>
                <a:close/>
              </a:path>
            </a:pathLst>
          </a:custGeom>
          <a:blipFill rotWithShape="1">
            <a:blip r:embed="rId3">
              <a:alphaModFix/>
            </a:blip>
            <a:stretch>
              <a:fillRect b="-82" l="0" r="0" t="-82"/>
            </a:stretch>
          </a:blipFill>
          <a:ln>
            <a:noFill/>
          </a:ln>
        </p:spPr>
      </p:sp>
      <p:sp>
        <p:nvSpPr>
          <p:cNvPr id="393" name="Google Shape;393;p28"/>
          <p:cNvSpPr txBox="1"/>
          <p:nvPr/>
        </p:nvSpPr>
        <p:spPr>
          <a:xfrm>
            <a:off x="1814474" y="636156"/>
            <a:ext cx="14601901" cy="1348740"/>
          </a:xfrm>
          <a:prstGeom prst="rect">
            <a:avLst/>
          </a:prstGeom>
          <a:noFill/>
          <a:ln>
            <a:noFill/>
          </a:ln>
        </p:spPr>
        <p:txBody>
          <a:bodyPr anchorCtr="0" anchor="t" bIns="0" lIns="0" spcFirstLastPara="1" rIns="0" wrap="square" tIns="0">
            <a:spAutoFit/>
          </a:bodyPr>
          <a:lstStyle/>
          <a:p>
            <a:pPr indent="0" lvl="0" marL="0" marR="0" rtl="0" algn="ctr">
              <a:lnSpc>
                <a:spcPct val="117003"/>
              </a:lnSpc>
              <a:spcBef>
                <a:spcPts val="0"/>
              </a:spcBef>
              <a:spcAft>
                <a:spcPts val="0"/>
              </a:spcAft>
              <a:buNone/>
            </a:pPr>
            <a:r>
              <a:rPr b="1" i="0" lang="en-US" sz="8998" u="none" cap="none" strike="noStrike">
                <a:solidFill>
                  <a:srgbClr val="000000"/>
                </a:solidFill>
                <a:latin typeface="Barlow Semi Condensed"/>
                <a:ea typeface="Barlow Semi Condensed"/>
                <a:cs typeface="Barlow Semi Condensed"/>
                <a:sym typeface="Barlow Semi Condensed"/>
              </a:rPr>
              <a:t>PRESENTATION CONCLUSION</a:t>
            </a:r>
            <a:endParaRPr/>
          </a:p>
        </p:txBody>
      </p:sp>
      <p:sp>
        <p:nvSpPr>
          <p:cNvPr id="394" name="Google Shape;394;p28"/>
          <p:cNvSpPr txBox="1"/>
          <p:nvPr/>
        </p:nvSpPr>
        <p:spPr>
          <a:xfrm>
            <a:off x="3602584" y="2183047"/>
            <a:ext cx="10909011" cy="6833260"/>
          </a:xfrm>
          <a:prstGeom prst="rect">
            <a:avLst/>
          </a:prstGeom>
          <a:noFill/>
          <a:ln>
            <a:noFill/>
          </a:ln>
        </p:spPr>
        <p:txBody>
          <a:bodyPr anchorCtr="0" anchor="t" bIns="0" lIns="0" spcFirstLastPara="1" rIns="0" wrap="square" tIns="0">
            <a:spAutoFit/>
          </a:bodyPr>
          <a:lstStyle/>
          <a:p>
            <a:pPr indent="0" lvl="0" marL="0" marR="0" rtl="0" algn="just">
              <a:lnSpc>
                <a:spcPct val="140031"/>
              </a:lnSpc>
              <a:spcBef>
                <a:spcPts val="0"/>
              </a:spcBef>
              <a:spcAft>
                <a:spcPts val="0"/>
              </a:spcAft>
              <a:buNone/>
            </a:pPr>
            <a:r>
              <a:rPr b="0" i="0" lang="en-US" sz="3226" u="none" cap="none" strike="noStrike">
                <a:solidFill>
                  <a:srgbClr val="000000"/>
                </a:solidFill>
                <a:latin typeface="Arial"/>
                <a:ea typeface="Arial"/>
                <a:cs typeface="Arial"/>
                <a:sym typeface="Arial"/>
              </a:rPr>
              <a:t>Disabilities involving impaired vision, hearing, and even mobility can make access online difficult</a:t>
            </a:r>
            <a:endParaRPr/>
          </a:p>
          <a:p>
            <a:pPr indent="0" lvl="0" marL="0" marR="0" rtl="0" algn="just">
              <a:lnSpc>
                <a:spcPct val="139987"/>
              </a:lnSpc>
              <a:spcBef>
                <a:spcPts val="0"/>
              </a:spcBef>
              <a:spcAft>
                <a:spcPts val="0"/>
              </a:spcAft>
              <a:buNone/>
            </a:pPr>
            <a:r>
              <a:t/>
            </a:r>
            <a:endParaRPr b="0" i="0" sz="3226" u="none" cap="none" strike="noStrike">
              <a:solidFill>
                <a:srgbClr val="000000"/>
              </a:solidFill>
              <a:latin typeface="Arial"/>
              <a:ea typeface="Arial"/>
              <a:cs typeface="Arial"/>
              <a:sym typeface="Arial"/>
            </a:endParaRPr>
          </a:p>
          <a:p>
            <a:pPr indent="0" lvl="0" marL="0" marR="0" rtl="0" algn="just">
              <a:lnSpc>
                <a:spcPct val="140031"/>
              </a:lnSpc>
              <a:spcBef>
                <a:spcPts val="0"/>
              </a:spcBef>
              <a:spcAft>
                <a:spcPts val="0"/>
              </a:spcAft>
              <a:buNone/>
            </a:pPr>
            <a:r>
              <a:rPr b="0" i="0" lang="en-US" sz="3226" u="none" cap="none" strike="noStrike">
                <a:solidFill>
                  <a:srgbClr val="000000"/>
                </a:solidFill>
                <a:latin typeface="Arial"/>
                <a:ea typeface="Arial"/>
                <a:cs typeface="Arial"/>
                <a:sym typeface="Arial"/>
              </a:rPr>
              <a:t>Making online spaces accessible aids all students</a:t>
            </a:r>
            <a:endParaRPr/>
          </a:p>
          <a:p>
            <a:pPr indent="0" lvl="0" marL="0" marR="0" rtl="0" algn="just">
              <a:lnSpc>
                <a:spcPct val="139987"/>
              </a:lnSpc>
              <a:spcBef>
                <a:spcPts val="0"/>
              </a:spcBef>
              <a:spcAft>
                <a:spcPts val="0"/>
              </a:spcAft>
              <a:buNone/>
            </a:pPr>
            <a:r>
              <a:t/>
            </a:r>
            <a:endParaRPr b="0" i="0" sz="3226" u="none" cap="none" strike="noStrike">
              <a:solidFill>
                <a:srgbClr val="000000"/>
              </a:solidFill>
              <a:latin typeface="Arial"/>
              <a:ea typeface="Arial"/>
              <a:cs typeface="Arial"/>
              <a:sym typeface="Arial"/>
            </a:endParaRPr>
          </a:p>
          <a:p>
            <a:pPr indent="0" lvl="0" marL="0" marR="0" rtl="0" algn="just">
              <a:lnSpc>
                <a:spcPct val="139937"/>
              </a:lnSpc>
              <a:spcBef>
                <a:spcPts val="0"/>
              </a:spcBef>
              <a:spcAft>
                <a:spcPts val="0"/>
              </a:spcAft>
              <a:buNone/>
            </a:pPr>
            <a:r>
              <a:rPr b="0" i="0" lang="en-US" sz="3225" u="none" cap="none" strike="noStrike">
                <a:solidFill>
                  <a:srgbClr val="000000"/>
                </a:solidFill>
                <a:latin typeface="Arial"/>
                <a:ea typeface="Arial"/>
                <a:cs typeface="Arial"/>
                <a:sym typeface="Arial"/>
              </a:rPr>
              <a:t>Online spaces should use clear visuals, be properly organized, and should work with assitive technology</a:t>
            </a:r>
            <a:endParaRPr/>
          </a:p>
          <a:p>
            <a:pPr indent="0" lvl="0" marL="0" marR="0" rtl="0" algn="just">
              <a:lnSpc>
                <a:spcPct val="139937"/>
              </a:lnSpc>
              <a:spcBef>
                <a:spcPts val="0"/>
              </a:spcBef>
              <a:spcAft>
                <a:spcPts val="0"/>
              </a:spcAft>
              <a:buNone/>
            </a:pPr>
            <a:r>
              <a:t/>
            </a:r>
            <a:endParaRPr b="0" i="0" sz="3225" u="none" cap="none" strike="noStrike">
              <a:solidFill>
                <a:srgbClr val="000000"/>
              </a:solidFill>
              <a:latin typeface="Arial"/>
              <a:ea typeface="Arial"/>
              <a:cs typeface="Arial"/>
              <a:sym typeface="Arial"/>
            </a:endParaRPr>
          </a:p>
          <a:p>
            <a:pPr indent="0" lvl="0" marL="0" marR="0" rtl="0" algn="just">
              <a:lnSpc>
                <a:spcPct val="140031"/>
              </a:lnSpc>
              <a:spcBef>
                <a:spcPts val="0"/>
              </a:spcBef>
              <a:spcAft>
                <a:spcPts val="0"/>
              </a:spcAft>
              <a:buNone/>
            </a:pPr>
            <a:r>
              <a:rPr b="0" i="0" lang="en-US" sz="3226" u="none" cap="none" strike="noStrike">
                <a:solidFill>
                  <a:srgbClr val="000000"/>
                </a:solidFill>
                <a:latin typeface="Arial"/>
                <a:ea typeface="Arial"/>
                <a:cs typeface="Arial"/>
                <a:sym typeface="Arial"/>
              </a:rPr>
              <a:t>Soon you’ll be asked to analyze a sample document/assignment for accessibility hurdles using what we’ve discussed today!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 name="Shape 398"/>
        <p:cNvGrpSpPr/>
        <p:nvPr/>
      </p:nvGrpSpPr>
      <p:grpSpPr>
        <a:xfrm>
          <a:off x="0" y="0"/>
          <a:ext cx="0" cy="0"/>
          <a:chOff x="0" y="0"/>
          <a:chExt cx="0" cy="0"/>
        </a:xfrm>
      </p:grpSpPr>
      <p:sp>
        <p:nvSpPr>
          <p:cNvPr id="399" name="Google Shape;399;p29"/>
          <p:cNvSpPr txBox="1"/>
          <p:nvPr/>
        </p:nvSpPr>
        <p:spPr>
          <a:xfrm>
            <a:off x="5112210" y="-30928"/>
            <a:ext cx="13751728" cy="1476375"/>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9999" u="none" cap="none" strike="noStrike">
                <a:solidFill>
                  <a:srgbClr val="000000"/>
                </a:solidFill>
                <a:latin typeface="Barlow Semi Condensed"/>
                <a:ea typeface="Barlow Semi Condensed"/>
                <a:cs typeface="Barlow Semi Condensed"/>
                <a:sym typeface="Barlow Semi Condensed"/>
              </a:rPr>
              <a:t>SOURCES</a:t>
            </a:r>
            <a:endParaRPr/>
          </a:p>
        </p:txBody>
      </p:sp>
      <p:sp>
        <p:nvSpPr>
          <p:cNvPr id="400" name="Google Shape;400;p29"/>
          <p:cNvSpPr txBox="1"/>
          <p:nvPr/>
        </p:nvSpPr>
        <p:spPr>
          <a:xfrm>
            <a:off x="0" y="1759220"/>
            <a:ext cx="18288000" cy="7160920"/>
          </a:xfrm>
          <a:prstGeom prst="rect">
            <a:avLst/>
          </a:prstGeom>
          <a:noFill/>
          <a:ln>
            <a:noFill/>
          </a:ln>
        </p:spPr>
        <p:txBody>
          <a:bodyPr anchorCtr="0" anchor="t" bIns="0" lIns="0" spcFirstLastPara="1" rIns="0" wrap="square" tIns="0">
            <a:spAutoFit/>
          </a:bodyPr>
          <a:lstStyle/>
          <a:p>
            <a:pPr indent="-173071" lvl="2" marL="519213" marR="0" rtl="0" algn="l">
              <a:lnSpc>
                <a:spcPct val="140026"/>
              </a:lnSpc>
              <a:spcBef>
                <a:spcPts val="0"/>
              </a:spcBef>
              <a:spcAft>
                <a:spcPts val="0"/>
              </a:spcAft>
              <a:buClr>
                <a:srgbClr val="000000"/>
              </a:buClr>
              <a:buSzPts val="2271"/>
              <a:buFont typeface="Arial"/>
              <a:buAutoNum type="arabicPeriod"/>
            </a:pPr>
            <a:r>
              <a:rPr b="0" i="0" lang="en-US" sz="2271" u="none" cap="none" strike="noStrike">
                <a:solidFill>
                  <a:srgbClr val="000000"/>
                </a:solidFill>
                <a:latin typeface="Arial"/>
                <a:ea typeface="Arial"/>
                <a:cs typeface="Arial"/>
                <a:sym typeface="Arial"/>
              </a:rPr>
              <a:t>UNC Disability Stats 1—Infogram. (n.d.). Retrieved January 16, 2026</a:t>
            </a:r>
            <a:endParaRPr/>
          </a:p>
          <a:p>
            <a:pPr indent="-173071" lvl="2" marL="519213" marR="0" rtl="0" algn="l">
              <a:lnSpc>
                <a:spcPct val="140026"/>
              </a:lnSpc>
              <a:spcBef>
                <a:spcPts val="0"/>
              </a:spcBef>
              <a:spcAft>
                <a:spcPts val="0"/>
              </a:spcAft>
              <a:buNone/>
            </a:pPr>
            <a:r>
              <a:t/>
            </a:r>
            <a:endParaRPr b="0" i="0" sz="2271" u="none" cap="none" strike="noStrike">
              <a:solidFill>
                <a:srgbClr val="000000"/>
              </a:solidFill>
              <a:latin typeface="Arial"/>
              <a:ea typeface="Arial"/>
              <a:cs typeface="Arial"/>
              <a:sym typeface="Arial"/>
            </a:endParaRPr>
          </a:p>
          <a:p>
            <a:pPr indent="-173071" lvl="2" marL="519213" marR="0" rtl="0" algn="l">
              <a:lnSpc>
                <a:spcPct val="140026"/>
              </a:lnSpc>
              <a:spcBef>
                <a:spcPts val="0"/>
              </a:spcBef>
              <a:spcAft>
                <a:spcPts val="0"/>
              </a:spcAft>
              <a:buClr>
                <a:srgbClr val="000000"/>
              </a:buClr>
              <a:buSzPts val="2271"/>
              <a:buFont typeface="Arial"/>
              <a:buAutoNum type="arabicPeriod"/>
            </a:pPr>
            <a:r>
              <a:rPr b="0" i="0" lang="en-US" sz="2271" u="none" cap="none" strike="noStrike">
                <a:solidFill>
                  <a:srgbClr val="000000"/>
                </a:solidFill>
                <a:latin typeface="Arial"/>
                <a:ea typeface="Arial"/>
                <a:cs typeface="Arial"/>
                <a:sym typeface="Arial"/>
              </a:rPr>
              <a:t>The Current Status of Accessibility in American Higher Education. (n.d.). National Disability Center for Student Success. Retrieved January 16, 2026, from</a:t>
            </a:r>
            <a:r>
              <a:rPr b="0" i="0" lang="en-US" sz="2271" u="sng" cap="none" strike="noStrike">
                <a:solidFill>
                  <a:srgbClr val="000000"/>
                </a:solidFill>
                <a:latin typeface="Arial"/>
                <a:ea typeface="Arial"/>
                <a:cs typeface="Arial"/>
                <a:sym typeface="Arial"/>
                <a:hlinkClick r:id="rId3">
                  <a:extLst>
                    <a:ext uri="{A12FA001-AC4F-418D-AE19-62706E023703}">
                      <ahyp:hlinkClr val="tx"/>
                    </a:ext>
                  </a:extLst>
                </a:hlinkClick>
              </a:rPr>
              <a:t> https://nationaldisabilitycenter.org/resources/the-current-status-of-accessibility-in-american-higher-education/</a:t>
            </a:r>
            <a:endParaRPr/>
          </a:p>
          <a:p>
            <a:pPr indent="-173071" lvl="2" marL="519213" marR="0" rtl="0" algn="l">
              <a:lnSpc>
                <a:spcPct val="140026"/>
              </a:lnSpc>
              <a:spcBef>
                <a:spcPts val="0"/>
              </a:spcBef>
              <a:spcAft>
                <a:spcPts val="0"/>
              </a:spcAft>
              <a:buNone/>
            </a:pPr>
            <a:r>
              <a:t/>
            </a:r>
            <a:endParaRPr b="0" i="0" sz="2271" u="sng" cap="none" strike="noStrike">
              <a:solidFill>
                <a:srgbClr val="000000"/>
              </a:solidFill>
              <a:latin typeface="Arial"/>
              <a:ea typeface="Arial"/>
              <a:cs typeface="Arial"/>
              <a:sym typeface="Arial"/>
              <a:hlinkClick r:id="rId4">
                <a:extLst>
                  <a:ext uri="{A12FA001-AC4F-418D-AE19-62706E023703}">
                    <ahyp:hlinkClr val="tx"/>
                  </a:ext>
                </a:extLst>
              </a:hlinkClick>
            </a:endParaRPr>
          </a:p>
          <a:p>
            <a:pPr indent="-173071" lvl="2" marL="519213" marR="0" rtl="0" algn="l">
              <a:lnSpc>
                <a:spcPct val="140026"/>
              </a:lnSpc>
              <a:spcBef>
                <a:spcPts val="0"/>
              </a:spcBef>
              <a:spcAft>
                <a:spcPts val="0"/>
              </a:spcAft>
              <a:buClr>
                <a:srgbClr val="000000"/>
              </a:buClr>
              <a:buSzPts val="2271"/>
              <a:buFont typeface="Arial"/>
              <a:buAutoNum type="arabicPeriod"/>
            </a:pPr>
            <a:r>
              <a:rPr b="0" i="0" lang="en-US" sz="2271" u="none" cap="none" strike="noStrike">
                <a:solidFill>
                  <a:srgbClr val="000000"/>
                </a:solidFill>
                <a:latin typeface="Arial"/>
                <a:ea typeface="Arial"/>
                <a:cs typeface="Arial"/>
                <a:sym typeface="Arial"/>
              </a:rPr>
              <a:t>idem</a:t>
            </a:r>
            <a:endParaRPr/>
          </a:p>
          <a:p>
            <a:pPr indent="-173071" lvl="2" marL="519213" marR="0" rtl="0" algn="l">
              <a:lnSpc>
                <a:spcPct val="140026"/>
              </a:lnSpc>
              <a:spcBef>
                <a:spcPts val="0"/>
              </a:spcBef>
              <a:spcAft>
                <a:spcPts val="0"/>
              </a:spcAft>
              <a:buNone/>
            </a:pPr>
            <a:r>
              <a:t/>
            </a:r>
            <a:endParaRPr b="0" i="0" sz="2271" u="none" cap="none" strike="noStrike">
              <a:solidFill>
                <a:srgbClr val="000000"/>
              </a:solidFill>
              <a:latin typeface="Arial"/>
              <a:ea typeface="Arial"/>
              <a:cs typeface="Arial"/>
              <a:sym typeface="Arial"/>
            </a:endParaRPr>
          </a:p>
          <a:p>
            <a:pPr indent="-173071" lvl="2" marL="519213" marR="0" rtl="0" algn="l">
              <a:lnSpc>
                <a:spcPct val="140026"/>
              </a:lnSpc>
              <a:spcBef>
                <a:spcPts val="0"/>
              </a:spcBef>
              <a:spcAft>
                <a:spcPts val="0"/>
              </a:spcAft>
              <a:buClr>
                <a:srgbClr val="000000"/>
              </a:buClr>
              <a:buSzPts val="2271"/>
              <a:buFont typeface="Arial"/>
              <a:buAutoNum type="arabicPeriod"/>
            </a:pPr>
            <a:r>
              <a:rPr b="0" i="0" lang="en-US" sz="2271" u="none" cap="none" strike="noStrike">
                <a:solidFill>
                  <a:srgbClr val="000000"/>
                </a:solidFill>
                <a:latin typeface="Arial"/>
                <a:ea typeface="Arial"/>
                <a:cs typeface="Arial"/>
                <a:sym typeface="Arial"/>
              </a:rPr>
              <a:t>Students with Disabilities in Higher Education: Strengthening Persistence and Success | Insights | Virginia State Council Of Higher Education, VA. (n.d.). Retrieved January 16, 2026, from </a:t>
            </a:r>
            <a:r>
              <a:rPr b="0" i="0" lang="en-US" sz="2271" u="sng" cap="none" strike="noStrike">
                <a:solidFill>
                  <a:srgbClr val="000000"/>
                </a:solidFill>
                <a:latin typeface="Arial"/>
                <a:ea typeface="Arial"/>
                <a:cs typeface="Arial"/>
                <a:sym typeface="Arial"/>
                <a:hlinkClick r:id="rId5">
                  <a:extLst>
                    <a:ext uri="{A12FA001-AC4F-418D-AE19-62706E023703}">
                      <ahyp:hlinkClr val="tx"/>
                    </a:ext>
                  </a:extLst>
                </a:hlinkClick>
              </a:rPr>
              <a:t>https://www.schev.edu/Home/Components/News/News/718/200</a:t>
            </a:r>
            <a:endParaRPr/>
          </a:p>
          <a:p>
            <a:pPr indent="-173071" lvl="2" marL="519213" marR="0" rtl="0" algn="l">
              <a:lnSpc>
                <a:spcPct val="140026"/>
              </a:lnSpc>
              <a:spcBef>
                <a:spcPts val="0"/>
              </a:spcBef>
              <a:spcAft>
                <a:spcPts val="0"/>
              </a:spcAft>
              <a:buNone/>
            </a:pPr>
            <a:r>
              <a:t/>
            </a:r>
            <a:endParaRPr b="0" i="0" sz="2271" u="sng" cap="none" strike="noStrike">
              <a:solidFill>
                <a:srgbClr val="000000"/>
              </a:solidFill>
              <a:latin typeface="Arial"/>
              <a:ea typeface="Arial"/>
              <a:cs typeface="Arial"/>
              <a:sym typeface="Arial"/>
              <a:hlinkClick r:id="rId6">
                <a:extLst>
                  <a:ext uri="{A12FA001-AC4F-418D-AE19-62706E023703}">
                    <ahyp:hlinkClr val="tx"/>
                  </a:ext>
                </a:extLst>
              </a:hlinkClick>
            </a:endParaRPr>
          </a:p>
          <a:p>
            <a:pPr indent="-173071" lvl="2" marL="519213" marR="0" rtl="0" algn="l">
              <a:lnSpc>
                <a:spcPct val="140026"/>
              </a:lnSpc>
              <a:spcBef>
                <a:spcPts val="0"/>
              </a:spcBef>
              <a:spcAft>
                <a:spcPts val="0"/>
              </a:spcAft>
              <a:buNone/>
            </a:pPr>
            <a:r>
              <a:t/>
            </a:r>
            <a:endParaRPr b="0" i="0" sz="2271" u="sng" cap="none" strike="noStrike">
              <a:solidFill>
                <a:srgbClr val="000000"/>
              </a:solidFill>
              <a:latin typeface="Arial"/>
              <a:ea typeface="Arial"/>
              <a:cs typeface="Arial"/>
              <a:sym typeface="Arial"/>
              <a:hlinkClick r:id="rId7">
                <a:extLst>
                  <a:ext uri="{A12FA001-AC4F-418D-AE19-62706E023703}">
                    <ahyp:hlinkClr val="tx"/>
                  </a:ext>
                </a:extLst>
              </a:hlinkClick>
            </a:endParaRPr>
          </a:p>
          <a:p>
            <a:pPr indent="-173071" lvl="2" marL="519213" marR="0" rtl="0" algn="l">
              <a:lnSpc>
                <a:spcPct val="140026"/>
              </a:lnSpc>
              <a:spcBef>
                <a:spcPts val="0"/>
              </a:spcBef>
              <a:spcAft>
                <a:spcPts val="0"/>
              </a:spcAft>
              <a:buClr>
                <a:srgbClr val="000000"/>
              </a:buClr>
              <a:buSzPts val="2271"/>
              <a:buFont typeface="Arial"/>
              <a:buAutoNum type="arabicPeriod"/>
            </a:pPr>
            <a:r>
              <a:rPr b="0" i="0" lang="en-US" sz="2271" u="none" cap="none" strike="noStrike">
                <a:solidFill>
                  <a:srgbClr val="000000"/>
                </a:solidFill>
                <a:latin typeface="Arial"/>
                <a:ea typeface="Arial"/>
                <a:cs typeface="Arial"/>
                <a:sym typeface="Arial"/>
              </a:rPr>
              <a:t>Haber, M. G., Mazzotti, V. L., Mustian, A. L., Rowe, D. A., Bartholomew, A. L., Test, D. W., &amp; Fowler, C. H. (2016). What Works, When, for Whom, and With Whom: A Meta-Analytic Review of Predictors of Postsecondary Success for Students With Disabilities. Review of Educational Research,</a:t>
            </a:r>
            <a:r>
              <a:rPr b="0" i="0" lang="en-US" sz="2271" u="sng" cap="none" strike="noStrike">
                <a:solidFill>
                  <a:srgbClr val="000000"/>
                </a:solidFill>
                <a:latin typeface="Arial"/>
                <a:ea typeface="Arial"/>
                <a:cs typeface="Arial"/>
                <a:sym typeface="Arial"/>
              </a:rPr>
              <a:t> </a:t>
            </a:r>
            <a:r>
              <a:rPr b="0" i="0" lang="en-US" sz="2271" u="none" cap="none" strike="noStrike">
                <a:solidFill>
                  <a:srgbClr val="000000"/>
                </a:solidFill>
                <a:latin typeface="Arial"/>
                <a:ea typeface="Arial"/>
                <a:cs typeface="Arial"/>
                <a:sym typeface="Arial"/>
              </a:rPr>
              <a:t>86(1), 123–162.</a:t>
            </a:r>
            <a:r>
              <a:rPr b="0" i="0" lang="en-US" sz="2271" u="sng" cap="none" strike="noStrike">
                <a:solidFill>
                  <a:srgbClr val="000000"/>
                </a:solidFill>
                <a:latin typeface="Arial"/>
                <a:ea typeface="Arial"/>
                <a:cs typeface="Arial"/>
                <a:sym typeface="Arial"/>
                <a:hlinkClick r:id="rId8">
                  <a:extLst>
                    <a:ext uri="{A12FA001-AC4F-418D-AE19-62706E023703}">
                      <ahyp:hlinkClr val="tx"/>
                    </a:ext>
                  </a:extLst>
                </a:hlinkClick>
              </a:rPr>
              <a:t> https://doi.org/10.3102/0034654315583135</a:t>
            </a:r>
            <a:endParaRPr/>
          </a:p>
          <a:p>
            <a:pPr indent="-173071" lvl="2" marL="519213" marR="0" rtl="0" algn="l">
              <a:lnSpc>
                <a:spcPct val="127697"/>
              </a:lnSpc>
              <a:spcBef>
                <a:spcPts val="0"/>
              </a:spcBef>
              <a:spcAft>
                <a:spcPts val="0"/>
              </a:spcAft>
              <a:buNone/>
            </a:pPr>
            <a:r>
              <a:t/>
            </a:r>
            <a:endParaRPr b="0" i="0" sz="2271" u="sng" cap="none" strike="noStrike">
              <a:solidFill>
                <a:srgbClr val="000000"/>
              </a:solidFill>
              <a:latin typeface="Arial"/>
              <a:ea typeface="Arial"/>
              <a:cs typeface="Arial"/>
              <a:sym typeface="Arial"/>
              <a:hlinkClick r:id="rId9">
                <a:extLst>
                  <a:ext uri="{A12FA001-AC4F-418D-AE19-62706E023703}">
                    <ahyp:hlinkClr val="tx"/>
                  </a:ext>
                </a:extLst>
              </a:hlinkClick>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3"/>
          <p:cNvSpPr txBox="1"/>
          <p:nvPr/>
        </p:nvSpPr>
        <p:spPr>
          <a:xfrm>
            <a:off x="0" y="1994125"/>
            <a:ext cx="12221375" cy="7520711"/>
          </a:xfrm>
          <a:prstGeom prst="rect">
            <a:avLst/>
          </a:prstGeom>
          <a:noFill/>
          <a:ln>
            <a:noFill/>
          </a:ln>
        </p:spPr>
        <p:txBody>
          <a:bodyPr anchorCtr="0" anchor="t" bIns="0" lIns="0" spcFirstLastPara="1" rIns="0" wrap="square" tIns="0">
            <a:spAutoFit/>
          </a:bodyPr>
          <a:lstStyle/>
          <a:p>
            <a:pPr indent="0" lvl="0" marL="0" marR="0" rtl="0" algn="just">
              <a:lnSpc>
                <a:spcPct val="139988"/>
              </a:lnSpc>
              <a:spcBef>
                <a:spcPts val="0"/>
              </a:spcBef>
              <a:spcAft>
                <a:spcPts val="0"/>
              </a:spcAft>
              <a:buNone/>
            </a:pPr>
            <a:r>
              <a:rPr b="0" i="0" lang="en-US" sz="3536" u="none" cap="none" strike="noStrike">
                <a:solidFill>
                  <a:srgbClr val="000000"/>
                </a:solidFill>
                <a:latin typeface="Arial"/>
                <a:ea typeface="Arial"/>
                <a:cs typeface="Arial"/>
                <a:sym typeface="Arial"/>
              </a:rPr>
              <a:t>Discuss:</a:t>
            </a:r>
            <a:endParaRPr/>
          </a:p>
          <a:p>
            <a:pPr indent="0" lvl="0" marL="0" marR="0" rtl="0" algn="just">
              <a:lnSpc>
                <a:spcPct val="139988"/>
              </a:lnSpc>
              <a:spcBef>
                <a:spcPts val="0"/>
              </a:spcBef>
              <a:spcAft>
                <a:spcPts val="0"/>
              </a:spcAft>
              <a:buNone/>
            </a:pPr>
            <a:r>
              <a:t/>
            </a:r>
            <a:endParaRPr b="0" i="0" sz="3536" u="none" cap="none" strike="noStrike">
              <a:solidFill>
                <a:srgbClr val="000000"/>
              </a:solidFill>
              <a:latin typeface="Arial"/>
              <a:ea typeface="Arial"/>
              <a:cs typeface="Arial"/>
              <a:sym typeface="Arial"/>
            </a:endParaRPr>
          </a:p>
          <a:p>
            <a:pPr indent="0" lvl="0" marL="0" marR="0" rtl="0" algn="just">
              <a:lnSpc>
                <a:spcPct val="139988"/>
              </a:lnSpc>
              <a:spcBef>
                <a:spcPts val="0"/>
              </a:spcBef>
              <a:spcAft>
                <a:spcPts val="0"/>
              </a:spcAft>
              <a:buNone/>
            </a:pPr>
            <a:r>
              <a:rPr b="0" i="0" lang="en-US" sz="3536" u="none" cap="none" strike="noStrike">
                <a:solidFill>
                  <a:srgbClr val="000000"/>
                </a:solidFill>
                <a:latin typeface="Arial"/>
                <a:ea typeface="Arial"/>
                <a:cs typeface="Arial"/>
                <a:sym typeface="Arial"/>
              </a:rPr>
              <a:t>What kinds of accessibility hurdles might impact a student’s experience in an online setting? </a:t>
            </a:r>
            <a:endParaRPr/>
          </a:p>
          <a:p>
            <a:pPr indent="0" lvl="0" marL="0" marR="0" rtl="0" algn="just">
              <a:lnSpc>
                <a:spcPct val="139988"/>
              </a:lnSpc>
              <a:spcBef>
                <a:spcPts val="0"/>
              </a:spcBef>
              <a:spcAft>
                <a:spcPts val="0"/>
              </a:spcAft>
              <a:buNone/>
            </a:pPr>
            <a:r>
              <a:t/>
            </a:r>
            <a:endParaRPr b="0" i="0" sz="3536" u="none" cap="none" strike="noStrike">
              <a:solidFill>
                <a:srgbClr val="000000"/>
              </a:solidFill>
              <a:latin typeface="Arial"/>
              <a:ea typeface="Arial"/>
              <a:cs typeface="Arial"/>
              <a:sym typeface="Arial"/>
            </a:endParaRPr>
          </a:p>
          <a:p>
            <a:pPr indent="0" lvl="0" marL="0" marR="0" rtl="0" algn="just">
              <a:lnSpc>
                <a:spcPct val="139988"/>
              </a:lnSpc>
              <a:spcBef>
                <a:spcPts val="0"/>
              </a:spcBef>
              <a:spcAft>
                <a:spcPts val="0"/>
              </a:spcAft>
              <a:buNone/>
            </a:pPr>
            <a:r>
              <a:rPr b="0" i="0" lang="en-US" sz="3536" u="none" cap="none" strike="noStrike">
                <a:solidFill>
                  <a:srgbClr val="000000"/>
                </a:solidFill>
                <a:latin typeface="Arial"/>
                <a:ea typeface="Arial"/>
                <a:cs typeface="Arial"/>
                <a:sym typeface="Arial"/>
              </a:rPr>
              <a:t>What challenges or hurdles might they face?</a:t>
            </a:r>
            <a:endParaRPr/>
          </a:p>
          <a:p>
            <a:pPr indent="0" lvl="0" marL="0" marR="0" rtl="0" algn="just">
              <a:lnSpc>
                <a:spcPct val="139988"/>
              </a:lnSpc>
              <a:spcBef>
                <a:spcPts val="0"/>
              </a:spcBef>
              <a:spcAft>
                <a:spcPts val="0"/>
              </a:spcAft>
              <a:buNone/>
            </a:pPr>
            <a:r>
              <a:t/>
            </a:r>
            <a:endParaRPr b="0" i="0" sz="3536" u="none" cap="none" strike="noStrike">
              <a:solidFill>
                <a:srgbClr val="000000"/>
              </a:solidFill>
              <a:latin typeface="Arial"/>
              <a:ea typeface="Arial"/>
              <a:cs typeface="Arial"/>
              <a:sym typeface="Arial"/>
            </a:endParaRPr>
          </a:p>
          <a:p>
            <a:pPr indent="0" lvl="0" marL="0" marR="0" rtl="0" algn="just">
              <a:lnSpc>
                <a:spcPct val="139988"/>
              </a:lnSpc>
              <a:spcBef>
                <a:spcPts val="0"/>
              </a:spcBef>
              <a:spcAft>
                <a:spcPts val="0"/>
              </a:spcAft>
              <a:buNone/>
            </a:pPr>
            <a:r>
              <a:rPr b="0" i="0" lang="en-US" sz="3536" u="none" cap="none" strike="noStrike">
                <a:solidFill>
                  <a:srgbClr val="000000"/>
                </a:solidFill>
                <a:latin typeface="Arial"/>
                <a:ea typeface="Arial"/>
                <a:cs typeface="Arial"/>
                <a:sym typeface="Arial"/>
              </a:rPr>
              <a:t>What are they missing out on in online communications?</a:t>
            </a:r>
            <a:endParaRPr/>
          </a:p>
          <a:p>
            <a:pPr indent="0" lvl="0" marL="0" marR="0" rtl="0" algn="just">
              <a:lnSpc>
                <a:spcPct val="139988"/>
              </a:lnSpc>
              <a:spcBef>
                <a:spcPts val="0"/>
              </a:spcBef>
              <a:spcAft>
                <a:spcPts val="0"/>
              </a:spcAft>
              <a:buNone/>
            </a:pPr>
            <a:r>
              <a:t/>
            </a:r>
            <a:endParaRPr b="0" i="0" sz="3536" u="none" cap="none" strike="noStrike">
              <a:solidFill>
                <a:srgbClr val="000000"/>
              </a:solidFill>
              <a:latin typeface="Arial"/>
              <a:ea typeface="Arial"/>
              <a:cs typeface="Arial"/>
              <a:sym typeface="Arial"/>
            </a:endParaRPr>
          </a:p>
          <a:p>
            <a:pPr indent="0" lvl="0" marL="0" marR="0" rtl="0" algn="just">
              <a:lnSpc>
                <a:spcPct val="139988"/>
              </a:lnSpc>
              <a:spcBef>
                <a:spcPts val="0"/>
              </a:spcBef>
              <a:spcAft>
                <a:spcPts val="0"/>
              </a:spcAft>
              <a:buNone/>
            </a:pPr>
            <a:r>
              <a:rPr b="0" i="0" lang="en-US" sz="3536" u="none" cap="none" strike="noStrike">
                <a:solidFill>
                  <a:srgbClr val="000000"/>
                </a:solidFill>
                <a:latin typeface="Arial"/>
                <a:ea typeface="Arial"/>
                <a:cs typeface="Arial"/>
                <a:sym typeface="Arial"/>
              </a:rPr>
              <a:t>Each group should discuss each, and will be called on to randomly answer one of the three.</a:t>
            </a:r>
            <a:endParaRPr/>
          </a:p>
        </p:txBody>
      </p:sp>
      <p:sp>
        <p:nvSpPr>
          <p:cNvPr id="106" name="Google Shape;106;p3"/>
          <p:cNvSpPr/>
          <p:nvPr/>
        </p:nvSpPr>
        <p:spPr>
          <a:xfrm>
            <a:off x="13247160" y="0"/>
            <a:ext cx="5040821" cy="5082635"/>
          </a:xfrm>
          <a:custGeom>
            <a:rect b="b" l="l" r="r" t="t"/>
            <a:pathLst>
              <a:path extrusionOk="0" h="6776847" w="6721094">
                <a:moveTo>
                  <a:pt x="0" y="0"/>
                </a:moveTo>
                <a:lnTo>
                  <a:pt x="6721094" y="0"/>
                </a:lnTo>
                <a:lnTo>
                  <a:pt x="6721094" y="6776847"/>
                </a:lnTo>
                <a:lnTo>
                  <a:pt x="0" y="6776847"/>
                </a:lnTo>
                <a:lnTo>
                  <a:pt x="0" y="0"/>
                </a:lnTo>
                <a:close/>
              </a:path>
            </a:pathLst>
          </a:custGeom>
          <a:blipFill rotWithShape="1">
            <a:blip r:embed="rId3">
              <a:alphaModFix/>
            </a:blip>
            <a:stretch>
              <a:fillRect b="0" l="0" r="0" t="0"/>
            </a:stretch>
          </a:blipFill>
          <a:ln>
            <a:noFill/>
          </a:ln>
        </p:spPr>
      </p:sp>
      <p:sp>
        <p:nvSpPr>
          <p:cNvPr id="107" name="Google Shape;107;p3"/>
          <p:cNvSpPr txBox="1"/>
          <p:nvPr/>
        </p:nvSpPr>
        <p:spPr>
          <a:xfrm>
            <a:off x="0" y="19050"/>
            <a:ext cx="10983068" cy="1348740"/>
          </a:xfrm>
          <a:prstGeom prst="rect">
            <a:avLst/>
          </a:prstGeom>
          <a:noFill/>
          <a:ln>
            <a:noFill/>
          </a:ln>
        </p:spPr>
        <p:txBody>
          <a:bodyPr anchorCtr="0" anchor="t" bIns="0" lIns="0" spcFirstLastPara="1" rIns="0" wrap="square" tIns="0">
            <a:spAutoFit/>
          </a:bodyPr>
          <a:lstStyle/>
          <a:p>
            <a:pPr indent="0" lvl="0" marL="0" marR="0" rtl="0" algn="l">
              <a:lnSpc>
                <a:spcPct val="117003"/>
              </a:lnSpc>
              <a:spcBef>
                <a:spcPts val="0"/>
              </a:spcBef>
              <a:spcAft>
                <a:spcPts val="0"/>
              </a:spcAft>
              <a:buNone/>
            </a:pPr>
            <a:r>
              <a:rPr b="1" i="0" lang="en-US" sz="8998" u="none" cap="none" strike="noStrike">
                <a:solidFill>
                  <a:srgbClr val="000000"/>
                </a:solidFill>
                <a:latin typeface="Barlow Semi Condensed"/>
                <a:ea typeface="Barlow Semi Condensed"/>
                <a:cs typeface="Barlow Semi Condensed"/>
                <a:sym typeface="Barlow Semi Condensed"/>
              </a:rPr>
              <a:t>ACCESSIBILITY ONLINE </a:t>
            </a:r>
            <a:endParaRPr/>
          </a:p>
        </p:txBody>
      </p:sp>
      <p:sp>
        <p:nvSpPr>
          <p:cNvPr id="108" name="Google Shape;108;p3"/>
          <p:cNvSpPr txBox="1"/>
          <p:nvPr/>
        </p:nvSpPr>
        <p:spPr>
          <a:xfrm>
            <a:off x="14312598" y="5132870"/>
            <a:ext cx="2909964" cy="407670"/>
          </a:xfrm>
          <a:prstGeom prst="rect">
            <a:avLst/>
          </a:prstGeom>
          <a:noFill/>
          <a:ln>
            <a:noFill/>
          </a:ln>
        </p:spPr>
        <p:txBody>
          <a:bodyPr anchorCtr="0" anchor="t" bIns="0" lIns="0" spcFirstLastPara="1" rIns="0" wrap="square" tIns="0">
            <a:spAutoFit/>
          </a:bodyPr>
          <a:lstStyle/>
          <a:p>
            <a:pPr indent="0" lvl="0" marL="0" marR="0" rtl="0" algn="ctr">
              <a:lnSpc>
                <a:spcPct val="139916"/>
              </a:lnSpc>
              <a:spcBef>
                <a:spcPts val="0"/>
              </a:spcBef>
              <a:spcAft>
                <a:spcPts val="0"/>
              </a:spcAft>
              <a:buNone/>
            </a:pPr>
            <a:r>
              <a:rPr b="0" i="0" lang="en-US" sz="1200" u="none" cap="none" strike="noStrike">
                <a:solidFill>
                  <a:srgbClr val="000000"/>
                </a:solidFill>
                <a:latin typeface="Arial"/>
                <a:ea typeface="Arial"/>
                <a:cs typeface="Arial"/>
                <a:sym typeface="Arial"/>
              </a:rPr>
              <a:t>Image of online accessibility symbol</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4"/>
          <p:cNvSpPr/>
          <p:nvPr/>
        </p:nvSpPr>
        <p:spPr>
          <a:xfrm>
            <a:off x="-170078" y="9687077"/>
            <a:ext cx="18628166" cy="908704"/>
          </a:xfrm>
          <a:custGeom>
            <a:rect b="b" l="l" r="r" t="t"/>
            <a:pathLst>
              <a:path extrusionOk="0" h="908704" w="18628166">
                <a:moveTo>
                  <a:pt x="0" y="0"/>
                </a:moveTo>
                <a:lnTo>
                  <a:pt x="18628166" y="0"/>
                </a:lnTo>
                <a:lnTo>
                  <a:pt x="18628166" y="908704"/>
                </a:lnTo>
                <a:lnTo>
                  <a:pt x="0" y="908704"/>
                </a:lnTo>
                <a:lnTo>
                  <a:pt x="0" y="0"/>
                </a:lnTo>
                <a:close/>
              </a:path>
            </a:pathLst>
          </a:custGeom>
          <a:blipFill rotWithShape="1">
            <a:blip r:embed="rId3">
              <a:alphaModFix/>
            </a:blip>
            <a:stretch>
              <a:fillRect b="0" l="0" r="0" t="0"/>
            </a:stretch>
          </a:blipFill>
          <a:ln>
            <a:noFill/>
          </a:ln>
        </p:spPr>
      </p:sp>
      <p:sp>
        <p:nvSpPr>
          <p:cNvPr id="114" name="Google Shape;114;p4"/>
          <p:cNvSpPr/>
          <p:nvPr/>
        </p:nvSpPr>
        <p:spPr>
          <a:xfrm rot="10800000">
            <a:off x="12442660" y="-154029"/>
            <a:ext cx="6015428" cy="3754631"/>
          </a:xfrm>
          <a:custGeom>
            <a:rect b="b" l="l" r="r" t="t"/>
            <a:pathLst>
              <a:path extrusionOk="0" h="3754631" w="6015428">
                <a:moveTo>
                  <a:pt x="6015428" y="3754631"/>
                </a:moveTo>
                <a:lnTo>
                  <a:pt x="0" y="3754631"/>
                </a:lnTo>
                <a:lnTo>
                  <a:pt x="0" y="0"/>
                </a:lnTo>
                <a:lnTo>
                  <a:pt x="6015428" y="0"/>
                </a:lnTo>
                <a:lnTo>
                  <a:pt x="6015428" y="3754631"/>
                </a:lnTo>
                <a:close/>
              </a:path>
            </a:pathLst>
          </a:custGeom>
          <a:blipFill rotWithShape="1">
            <a:blip r:embed="rId4">
              <a:alphaModFix/>
            </a:blip>
            <a:stretch>
              <a:fillRect b="-66" l="0" r="0" t="-66"/>
            </a:stretch>
          </a:blipFill>
          <a:ln>
            <a:noFill/>
          </a:ln>
        </p:spPr>
      </p:sp>
      <p:sp>
        <p:nvSpPr>
          <p:cNvPr id="115" name="Google Shape;115;p4"/>
          <p:cNvSpPr txBox="1"/>
          <p:nvPr/>
        </p:nvSpPr>
        <p:spPr>
          <a:xfrm>
            <a:off x="0" y="-115929"/>
            <a:ext cx="13560609" cy="1612430"/>
          </a:xfrm>
          <a:prstGeom prst="rect">
            <a:avLst/>
          </a:prstGeom>
          <a:noFill/>
          <a:ln>
            <a:noFill/>
          </a:ln>
        </p:spPr>
        <p:txBody>
          <a:bodyPr anchorCtr="0" anchor="t" bIns="0" lIns="0" spcFirstLastPara="1" rIns="0" wrap="square" tIns="0">
            <a:spAutoFit/>
          </a:bodyPr>
          <a:lstStyle/>
          <a:p>
            <a:pPr indent="0" lvl="0" marL="0" marR="0" rtl="0" algn="l">
              <a:lnSpc>
                <a:spcPct val="116998"/>
              </a:lnSpc>
              <a:spcBef>
                <a:spcPts val="0"/>
              </a:spcBef>
              <a:spcAft>
                <a:spcPts val="0"/>
              </a:spcAft>
              <a:buNone/>
            </a:pPr>
            <a:r>
              <a:rPr b="1" i="0" lang="en-US" sz="10860" u="none" cap="none" strike="noStrike">
                <a:solidFill>
                  <a:srgbClr val="000000"/>
                </a:solidFill>
                <a:latin typeface="Barlow Semi Condensed"/>
                <a:ea typeface="Barlow Semi Condensed"/>
                <a:cs typeface="Barlow Semi Condensed"/>
                <a:sym typeface="Barlow Semi Condensed"/>
              </a:rPr>
              <a:t>DISABILITY STATISTICS </a:t>
            </a:r>
            <a:endParaRPr/>
          </a:p>
        </p:txBody>
      </p:sp>
      <p:sp>
        <p:nvSpPr>
          <p:cNvPr id="116" name="Google Shape;116;p4"/>
          <p:cNvSpPr txBox="1"/>
          <p:nvPr/>
        </p:nvSpPr>
        <p:spPr>
          <a:xfrm>
            <a:off x="0" y="2118665"/>
            <a:ext cx="18288000" cy="6182363"/>
          </a:xfrm>
          <a:prstGeom prst="rect">
            <a:avLst/>
          </a:prstGeom>
          <a:noFill/>
          <a:ln>
            <a:noFill/>
          </a:ln>
        </p:spPr>
        <p:txBody>
          <a:bodyPr anchorCtr="0" anchor="t" bIns="0" lIns="0" spcFirstLastPara="1" rIns="0" wrap="square" tIns="0">
            <a:spAutoFit/>
          </a:bodyPr>
          <a:lstStyle/>
          <a:p>
            <a:pPr indent="0" lvl="0" marL="0" marR="0" rtl="0" algn="l">
              <a:lnSpc>
                <a:spcPct val="140014"/>
              </a:lnSpc>
              <a:spcBef>
                <a:spcPts val="0"/>
              </a:spcBef>
              <a:spcAft>
                <a:spcPts val="0"/>
              </a:spcAft>
              <a:buNone/>
            </a:pPr>
            <a:r>
              <a:rPr b="0" i="0" lang="en-US" sz="2799" u="none" cap="none" strike="noStrike">
                <a:solidFill>
                  <a:srgbClr val="000000"/>
                </a:solidFill>
                <a:latin typeface="Arial"/>
                <a:ea typeface="Arial"/>
                <a:cs typeface="Arial"/>
                <a:sym typeface="Arial"/>
              </a:rPr>
              <a:t>Recent studies have shown the following: </a:t>
            </a:r>
            <a:endParaRPr/>
          </a:p>
          <a:p>
            <a:pPr indent="0" lvl="0" marL="0" marR="0" rtl="0" algn="l">
              <a:lnSpc>
                <a:spcPct val="140014"/>
              </a:lnSpc>
              <a:spcBef>
                <a:spcPts val="0"/>
              </a:spcBef>
              <a:spcAft>
                <a:spcPts val="0"/>
              </a:spcAft>
              <a:buNone/>
            </a:pPr>
            <a:r>
              <a:t/>
            </a:r>
            <a:endParaRPr b="0" i="0" sz="2799" u="none" cap="none" strike="noStrike">
              <a:solidFill>
                <a:srgbClr val="000000"/>
              </a:solidFill>
              <a:latin typeface="Arial"/>
              <a:ea typeface="Arial"/>
              <a:cs typeface="Arial"/>
              <a:sym typeface="Arial"/>
            </a:endParaRPr>
          </a:p>
          <a:p>
            <a:pPr indent="-205699" lvl="2" marL="617098" marR="0" rtl="0" algn="l">
              <a:lnSpc>
                <a:spcPct val="140014"/>
              </a:lnSpc>
              <a:spcBef>
                <a:spcPts val="0"/>
              </a:spcBef>
              <a:spcAft>
                <a:spcPts val="0"/>
              </a:spcAft>
              <a:buClr>
                <a:srgbClr val="000000"/>
              </a:buClr>
              <a:buSzPts val="2699"/>
              <a:buFont typeface="Arial"/>
              <a:buChar char="⚬"/>
            </a:pPr>
            <a:r>
              <a:rPr b="0" i="0" lang="en-US" sz="2699" u="none" cap="none" strike="noStrike">
                <a:solidFill>
                  <a:srgbClr val="000000"/>
                </a:solidFill>
                <a:latin typeface="Arial"/>
                <a:ea typeface="Arial"/>
                <a:cs typeface="Arial"/>
                <a:sym typeface="Arial"/>
              </a:rPr>
              <a:t>At </a:t>
            </a:r>
            <a:r>
              <a:rPr b="0" i="0" lang="en-US" sz="2699" u="sng" cap="none" strike="noStrike">
                <a:solidFill>
                  <a:srgbClr val="000000"/>
                </a:solidFill>
                <a:latin typeface="Arial"/>
                <a:ea typeface="Arial"/>
                <a:cs typeface="Arial"/>
                <a:sym typeface="Arial"/>
              </a:rPr>
              <a:t>least</a:t>
            </a:r>
            <a:r>
              <a:rPr b="0" i="0" lang="en-US" sz="2699" u="none" cap="none" strike="noStrike">
                <a:solidFill>
                  <a:srgbClr val="000000"/>
                </a:solidFill>
                <a:latin typeface="Arial"/>
                <a:ea typeface="Arial"/>
                <a:cs typeface="Arial"/>
                <a:sym typeface="Arial"/>
              </a:rPr>
              <a:t> 3.84% of students at UNC Charlotte report having a disability (23/24 school year)1</a:t>
            </a:r>
            <a:endParaRPr/>
          </a:p>
          <a:p>
            <a:pPr indent="-205699" lvl="2" marL="617098" marR="0" rtl="0" algn="l">
              <a:lnSpc>
                <a:spcPct val="140014"/>
              </a:lnSpc>
              <a:spcBef>
                <a:spcPts val="0"/>
              </a:spcBef>
              <a:spcAft>
                <a:spcPts val="0"/>
              </a:spcAft>
              <a:buNone/>
            </a:pPr>
            <a:r>
              <a:t/>
            </a:r>
            <a:endParaRPr b="0" i="0" sz="2699" u="none" cap="none" strike="noStrike">
              <a:solidFill>
                <a:srgbClr val="000000"/>
              </a:solidFill>
              <a:latin typeface="Arial"/>
              <a:ea typeface="Arial"/>
              <a:cs typeface="Arial"/>
              <a:sym typeface="Arial"/>
            </a:endParaRPr>
          </a:p>
          <a:p>
            <a:pPr indent="-205699" lvl="2" marL="617098" marR="0" rtl="0" algn="l">
              <a:lnSpc>
                <a:spcPct val="140014"/>
              </a:lnSpc>
              <a:spcBef>
                <a:spcPts val="0"/>
              </a:spcBef>
              <a:spcAft>
                <a:spcPts val="0"/>
              </a:spcAft>
              <a:buClr>
                <a:srgbClr val="000000"/>
              </a:buClr>
              <a:buSzPts val="2699"/>
              <a:buFont typeface="Arial"/>
              <a:buChar char="⚬"/>
            </a:pPr>
            <a:r>
              <a:rPr b="0" i="0" lang="en-US" sz="2699" u="none" cap="none" strike="noStrike">
                <a:solidFill>
                  <a:srgbClr val="000000"/>
                </a:solidFill>
                <a:latin typeface="Arial"/>
                <a:ea typeface="Arial"/>
                <a:cs typeface="Arial"/>
                <a:sym typeface="Arial"/>
              </a:rPr>
              <a:t>Some sources estimate upto 43% of students in post secondary education have a disability2</a:t>
            </a:r>
            <a:endParaRPr/>
          </a:p>
          <a:p>
            <a:pPr indent="-205699" lvl="2" marL="617098" marR="0" rtl="0" algn="l">
              <a:lnSpc>
                <a:spcPct val="140014"/>
              </a:lnSpc>
              <a:spcBef>
                <a:spcPts val="0"/>
              </a:spcBef>
              <a:spcAft>
                <a:spcPts val="0"/>
              </a:spcAft>
              <a:buNone/>
            </a:pPr>
            <a:r>
              <a:t/>
            </a:r>
            <a:endParaRPr b="0" i="0" sz="2699" u="none" cap="none" strike="noStrike">
              <a:solidFill>
                <a:srgbClr val="000000"/>
              </a:solidFill>
              <a:latin typeface="Arial"/>
              <a:ea typeface="Arial"/>
              <a:cs typeface="Arial"/>
              <a:sym typeface="Arial"/>
            </a:endParaRPr>
          </a:p>
          <a:p>
            <a:pPr indent="-205699" lvl="2" marL="617098" marR="0" rtl="0" algn="l">
              <a:lnSpc>
                <a:spcPct val="140014"/>
              </a:lnSpc>
              <a:spcBef>
                <a:spcPts val="0"/>
              </a:spcBef>
              <a:spcAft>
                <a:spcPts val="0"/>
              </a:spcAft>
              <a:buClr>
                <a:srgbClr val="000000"/>
              </a:buClr>
              <a:buSzPts val="2699"/>
              <a:buFont typeface="Arial"/>
              <a:buChar char="⚬"/>
            </a:pPr>
            <a:r>
              <a:rPr b="0" i="0" lang="en-US" sz="2699" u="none" cap="none" strike="noStrike">
                <a:solidFill>
                  <a:srgbClr val="000000"/>
                </a:solidFill>
                <a:latin typeface="Arial"/>
                <a:ea typeface="Arial"/>
                <a:cs typeface="Arial"/>
                <a:sym typeface="Arial"/>
              </a:rPr>
              <a:t>Many students do not even know they have a disability, and remain undiagnosed3</a:t>
            </a:r>
            <a:endParaRPr/>
          </a:p>
          <a:p>
            <a:pPr indent="-205699" lvl="2" marL="617098" marR="0" rtl="0" algn="l">
              <a:lnSpc>
                <a:spcPct val="140014"/>
              </a:lnSpc>
              <a:spcBef>
                <a:spcPts val="0"/>
              </a:spcBef>
              <a:spcAft>
                <a:spcPts val="0"/>
              </a:spcAft>
              <a:buNone/>
            </a:pPr>
            <a:r>
              <a:t/>
            </a:r>
            <a:endParaRPr b="0" i="0" sz="2699" u="none" cap="none" strike="noStrike">
              <a:solidFill>
                <a:srgbClr val="000000"/>
              </a:solidFill>
              <a:latin typeface="Arial"/>
              <a:ea typeface="Arial"/>
              <a:cs typeface="Arial"/>
              <a:sym typeface="Arial"/>
            </a:endParaRPr>
          </a:p>
          <a:p>
            <a:pPr indent="-205699" lvl="2" marL="617098" marR="0" rtl="0" algn="l">
              <a:lnSpc>
                <a:spcPct val="140014"/>
              </a:lnSpc>
              <a:spcBef>
                <a:spcPts val="0"/>
              </a:spcBef>
              <a:spcAft>
                <a:spcPts val="0"/>
              </a:spcAft>
              <a:buClr>
                <a:srgbClr val="000000"/>
              </a:buClr>
              <a:buSzPts val="2699"/>
              <a:buFont typeface="Arial"/>
              <a:buChar char="⚬"/>
            </a:pPr>
            <a:r>
              <a:rPr b="0" i="0" lang="en-US" sz="2699" u="none" cap="none" strike="noStrike">
                <a:solidFill>
                  <a:srgbClr val="000000"/>
                </a:solidFill>
                <a:latin typeface="Arial"/>
                <a:ea typeface="Arial"/>
                <a:cs typeface="Arial"/>
                <a:sym typeface="Arial"/>
              </a:rPr>
              <a:t>Students with disabilities complete 4 year degrees at a rate 13% lower than their peers4</a:t>
            </a:r>
            <a:endParaRPr/>
          </a:p>
          <a:p>
            <a:pPr indent="-205699" lvl="2" marL="617098" marR="0" rtl="0" algn="l">
              <a:lnSpc>
                <a:spcPct val="140014"/>
              </a:lnSpc>
              <a:spcBef>
                <a:spcPts val="0"/>
              </a:spcBef>
              <a:spcAft>
                <a:spcPts val="0"/>
              </a:spcAft>
              <a:buNone/>
            </a:pPr>
            <a:r>
              <a:t/>
            </a:r>
            <a:endParaRPr b="0" i="0" sz="2699" u="none" cap="none" strike="noStrike">
              <a:solidFill>
                <a:srgbClr val="000000"/>
              </a:solidFill>
              <a:latin typeface="Arial"/>
              <a:ea typeface="Arial"/>
              <a:cs typeface="Arial"/>
              <a:sym typeface="Arial"/>
            </a:endParaRPr>
          </a:p>
          <a:p>
            <a:pPr indent="-205699" lvl="2" marL="617098" marR="0" rtl="0" algn="l">
              <a:lnSpc>
                <a:spcPct val="140014"/>
              </a:lnSpc>
              <a:spcBef>
                <a:spcPts val="0"/>
              </a:spcBef>
              <a:spcAft>
                <a:spcPts val="0"/>
              </a:spcAft>
              <a:buClr>
                <a:srgbClr val="000000"/>
              </a:buClr>
              <a:buSzPts val="2699"/>
              <a:buFont typeface="Arial"/>
              <a:buChar char="⚬"/>
            </a:pPr>
            <a:r>
              <a:rPr b="0" i="0" lang="en-US" sz="2699" u="none" cap="none" strike="noStrike">
                <a:solidFill>
                  <a:srgbClr val="000000"/>
                </a:solidFill>
                <a:latin typeface="Arial"/>
                <a:ea typeface="Arial"/>
                <a:cs typeface="Arial"/>
                <a:sym typeface="Arial"/>
              </a:rPr>
              <a:t>Students with disabilities are more likely to drop out due to difficulties faced5</a:t>
            </a:r>
            <a:endParaRPr/>
          </a:p>
          <a:p>
            <a:pPr indent="-205699" lvl="2" marL="617098" marR="0" rtl="0" algn="ctr">
              <a:lnSpc>
                <a:spcPct val="124453"/>
              </a:lnSpc>
              <a:spcBef>
                <a:spcPts val="0"/>
              </a:spcBef>
              <a:spcAft>
                <a:spcPts val="0"/>
              </a:spcAft>
              <a:buNone/>
            </a:pPr>
            <a:r>
              <a:t/>
            </a:r>
            <a:endParaRPr b="0" i="0" sz="2699" u="none" cap="none" strike="noStrike">
              <a:solidFill>
                <a:srgbClr val="000000"/>
              </a:solidFill>
              <a:latin typeface="Arial"/>
              <a:ea typeface="Arial"/>
              <a:cs typeface="Arial"/>
              <a:sym typeface="Arial"/>
            </a:endParaRPr>
          </a:p>
          <a:p>
            <a:pPr indent="-205699" lvl="2" marL="617098" marR="0" rtl="0" algn="ctr">
              <a:lnSpc>
                <a:spcPct val="124453"/>
              </a:lnSpc>
              <a:spcBef>
                <a:spcPts val="0"/>
              </a:spcBef>
              <a:spcAft>
                <a:spcPts val="0"/>
              </a:spcAft>
              <a:buNone/>
            </a:pPr>
            <a:r>
              <a:t/>
            </a:r>
            <a:endParaRPr b="0" i="0" sz="2699"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5"/>
          <p:cNvSpPr/>
          <p:nvPr/>
        </p:nvSpPr>
        <p:spPr>
          <a:xfrm>
            <a:off x="-170078" y="9639452"/>
            <a:ext cx="18628166" cy="908704"/>
          </a:xfrm>
          <a:custGeom>
            <a:rect b="b" l="l" r="r" t="t"/>
            <a:pathLst>
              <a:path extrusionOk="0" h="908704" w="18628166">
                <a:moveTo>
                  <a:pt x="0" y="0"/>
                </a:moveTo>
                <a:lnTo>
                  <a:pt x="18628166" y="0"/>
                </a:lnTo>
                <a:lnTo>
                  <a:pt x="18628166" y="908704"/>
                </a:lnTo>
                <a:lnTo>
                  <a:pt x="0" y="908704"/>
                </a:lnTo>
                <a:lnTo>
                  <a:pt x="0" y="0"/>
                </a:lnTo>
                <a:close/>
              </a:path>
            </a:pathLst>
          </a:custGeom>
          <a:blipFill rotWithShape="1">
            <a:blip r:embed="rId3">
              <a:alphaModFix/>
            </a:blip>
            <a:stretch>
              <a:fillRect b="0" l="0" r="0" t="0"/>
            </a:stretch>
          </a:blipFill>
          <a:ln>
            <a:noFill/>
          </a:ln>
        </p:spPr>
      </p:sp>
      <p:sp>
        <p:nvSpPr>
          <p:cNvPr id="122" name="Google Shape;122;p5"/>
          <p:cNvSpPr txBox="1"/>
          <p:nvPr/>
        </p:nvSpPr>
        <p:spPr>
          <a:xfrm>
            <a:off x="0" y="19050"/>
            <a:ext cx="11480149" cy="1348740"/>
          </a:xfrm>
          <a:prstGeom prst="rect">
            <a:avLst/>
          </a:prstGeom>
          <a:noFill/>
          <a:ln>
            <a:noFill/>
          </a:ln>
        </p:spPr>
        <p:txBody>
          <a:bodyPr anchorCtr="0" anchor="t" bIns="0" lIns="0" spcFirstLastPara="1" rIns="0" wrap="square" tIns="0">
            <a:spAutoFit/>
          </a:bodyPr>
          <a:lstStyle/>
          <a:p>
            <a:pPr indent="0" lvl="0" marL="0" marR="0" rtl="0" algn="ctr">
              <a:lnSpc>
                <a:spcPct val="117003"/>
              </a:lnSpc>
              <a:spcBef>
                <a:spcPts val="0"/>
              </a:spcBef>
              <a:spcAft>
                <a:spcPts val="0"/>
              </a:spcAft>
              <a:buNone/>
            </a:pPr>
            <a:r>
              <a:rPr b="1" i="0" lang="en-US" sz="8998" u="none" cap="none" strike="noStrike">
                <a:solidFill>
                  <a:srgbClr val="000000"/>
                </a:solidFill>
                <a:latin typeface="Barlow Semi Condensed"/>
                <a:ea typeface="Barlow Semi Condensed"/>
                <a:cs typeface="Barlow Semi Condensed"/>
                <a:sym typeface="Barlow Semi Condensed"/>
              </a:rPr>
              <a:t>UNC CHARLOTTE</a:t>
            </a:r>
            <a:endParaRPr/>
          </a:p>
        </p:txBody>
      </p:sp>
      <p:sp>
        <p:nvSpPr>
          <p:cNvPr id="123" name="Google Shape;123;p5"/>
          <p:cNvSpPr txBox="1"/>
          <p:nvPr/>
        </p:nvSpPr>
        <p:spPr>
          <a:xfrm>
            <a:off x="1284589" y="3600745"/>
            <a:ext cx="9685134" cy="7099744"/>
          </a:xfrm>
          <a:prstGeom prst="rect">
            <a:avLst/>
          </a:prstGeom>
          <a:noFill/>
          <a:ln>
            <a:noFill/>
          </a:ln>
        </p:spPr>
        <p:txBody>
          <a:bodyPr anchorCtr="0" anchor="t" bIns="0" lIns="0" spcFirstLastPara="1" rIns="0" wrap="square" tIns="0">
            <a:spAutoFit/>
          </a:bodyPr>
          <a:lstStyle/>
          <a:p>
            <a:pPr indent="0" lvl="0" marL="0" marR="0" rtl="0" algn="just">
              <a:lnSpc>
                <a:spcPct val="140025"/>
              </a:lnSpc>
              <a:spcBef>
                <a:spcPts val="0"/>
              </a:spcBef>
              <a:spcAft>
                <a:spcPts val="0"/>
              </a:spcAft>
              <a:buNone/>
            </a:pPr>
            <a:r>
              <a:rPr b="0" i="0" lang="en-US" sz="3976" u="none" cap="none" strike="noStrike">
                <a:solidFill>
                  <a:srgbClr val="000000"/>
                </a:solidFill>
                <a:latin typeface="Arial"/>
                <a:ea typeface="Arial"/>
                <a:cs typeface="Arial"/>
                <a:sym typeface="Arial"/>
              </a:rPr>
              <a:t>If lower statistic is true</a:t>
            </a:r>
            <a:endParaRPr/>
          </a:p>
          <a:p>
            <a:pPr indent="0" lvl="0" marL="0" marR="0" rtl="0" algn="just">
              <a:lnSpc>
                <a:spcPct val="140025"/>
              </a:lnSpc>
              <a:spcBef>
                <a:spcPts val="0"/>
              </a:spcBef>
              <a:spcAft>
                <a:spcPts val="0"/>
              </a:spcAft>
              <a:buNone/>
            </a:pPr>
            <a:r>
              <a:rPr b="0" i="0" lang="en-US" sz="3976" u="none" cap="none" strike="noStrike">
                <a:solidFill>
                  <a:srgbClr val="000000"/>
                </a:solidFill>
                <a:latin typeface="Arial"/>
                <a:ea typeface="Arial"/>
                <a:cs typeface="Arial"/>
                <a:sym typeface="Arial"/>
              </a:rPr>
              <a:t>1237:30970</a:t>
            </a:r>
            <a:endParaRPr/>
          </a:p>
          <a:p>
            <a:pPr indent="0" lvl="0" marL="0" marR="0" rtl="0" algn="just">
              <a:lnSpc>
                <a:spcPct val="139989"/>
              </a:lnSpc>
              <a:spcBef>
                <a:spcPts val="0"/>
              </a:spcBef>
              <a:spcAft>
                <a:spcPts val="0"/>
              </a:spcAft>
              <a:buNone/>
            </a:pPr>
            <a:r>
              <a:t/>
            </a:r>
            <a:endParaRPr b="0" i="0" sz="3976" u="none" cap="none" strike="noStrike">
              <a:solidFill>
                <a:srgbClr val="000000"/>
              </a:solidFill>
              <a:latin typeface="Arial"/>
              <a:ea typeface="Arial"/>
              <a:cs typeface="Arial"/>
              <a:sym typeface="Arial"/>
            </a:endParaRPr>
          </a:p>
          <a:p>
            <a:pPr indent="0" lvl="0" marL="0" marR="0" rtl="0" algn="just">
              <a:lnSpc>
                <a:spcPct val="139989"/>
              </a:lnSpc>
              <a:spcBef>
                <a:spcPts val="0"/>
              </a:spcBef>
              <a:spcAft>
                <a:spcPts val="0"/>
              </a:spcAft>
              <a:buNone/>
            </a:pPr>
            <a:r>
              <a:t/>
            </a:r>
            <a:endParaRPr b="0" i="0" sz="3976" u="none" cap="none" strike="noStrike">
              <a:solidFill>
                <a:srgbClr val="000000"/>
              </a:solidFill>
              <a:latin typeface="Arial"/>
              <a:ea typeface="Arial"/>
              <a:cs typeface="Arial"/>
              <a:sym typeface="Arial"/>
            </a:endParaRPr>
          </a:p>
          <a:p>
            <a:pPr indent="0" lvl="0" marL="0" marR="0" rtl="0" algn="just">
              <a:lnSpc>
                <a:spcPct val="139989"/>
              </a:lnSpc>
              <a:spcBef>
                <a:spcPts val="0"/>
              </a:spcBef>
              <a:spcAft>
                <a:spcPts val="0"/>
              </a:spcAft>
              <a:buNone/>
            </a:pPr>
            <a:r>
              <a:t/>
            </a:r>
            <a:endParaRPr b="0" i="0" sz="3976" u="none" cap="none" strike="noStrike">
              <a:solidFill>
                <a:srgbClr val="000000"/>
              </a:solidFill>
              <a:latin typeface="Arial"/>
              <a:ea typeface="Arial"/>
              <a:cs typeface="Arial"/>
              <a:sym typeface="Arial"/>
            </a:endParaRPr>
          </a:p>
          <a:p>
            <a:pPr indent="0" lvl="0" marL="0" marR="0" rtl="0" algn="just">
              <a:lnSpc>
                <a:spcPct val="139989"/>
              </a:lnSpc>
              <a:spcBef>
                <a:spcPts val="0"/>
              </a:spcBef>
              <a:spcAft>
                <a:spcPts val="0"/>
              </a:spcAft>
              <a:buNone/>
            </a:pPr>
            <a:r>
              <a:t/>
            </a:r>
            <a:endParaRPr b="0" i="0" sz="3976" u="none" cap="none" strike="noStrike">
              <a:solidFill>
                <a:srgbClr val="000000"/>
              </a:solidFill>
              <a:latin typeface="Arial"/>
              <a:ea typeface="Arial"/>
              <a:cs typeface="Arial"/>
              <a:sym typeface="Arial"/>
            </a:endParaRPr>
          </a:p>
          <a:p>
            <a:pPr indent="0" lvl="0" marL="0" marR="0" rtl="0" algn="just">
              <a:lnSpc>
                <a:spcPct val="139989"/>
              </a:lnSpc>
              <a:spcBef>
                <a:spcPts val="0"/>
              </a:spcBef>
              <a:spcAft>
                <a:spcPts val="0"/>
              </a:spcAft>
              <a:buNone/>
            </a:pPr>
            <a:r>
              <a:t/>
            </a:r>
            <a:endParaRPr b="0" i="0" sz="3976" u="none" cap="none" strike="noStrike">
              <a:solidFill>
                <a:srgbClr val="000000"/>
              </a:solidFill>
              <a:latin typeface="Arial"/>
              <a:ea typeface="Arial"/>
              <a:cs typeface="Arial"/>
              <a:sym typeface="Arial"/>
            </a:endParaRPr>
          </a:p>
          <a:p>
            <a:pPr indent="0" lvl="0" marL="0" marR="0" rtl="0" algn="just">
              <a:lnSpc>
                <a:spcPct val="139989"/>
              </a:lnSpc>
              <a:spcBef>
                <a:spcPts val="0"/>
              </a:spcBef>
              <a:spcAft>
                <a:spcPts val="0"/>
              </a:spcAft>
              <a:buNone/>
            </a:pPr>
            <a:r>
              <a:t/>
            </a:r>
            <a:endParaRPr b="0" i="0" sz="3976" u="none" cap="none" strike="noStrike">
              <a:solidFill>
                <a:srgbClr val="000000"/>
              </a:solidFill>
              <a:latin typeface="Arial"/>
              <a:ea typeface="Arial"/>
              <a:cs typeface="Arial"/>
              <a:sym typeface="Arial"/>
            </a:endParaRPr>
          </a:p>
          <a:p>
            <a:pPr indent="0" lvl="0" marL="0" marR="0" rtl="0" algn="just">
              <a:lnSpc>
                <a:spcPct val="139989"/>
              </a:lnSpc>
              <a:spcBef>
                <a:spcPts val="0"/>
              </a:spcBef>
              <a:spcAft>
                <a:spcPts val="0"/>
              </a:spcAft>
              <a:buNone/>
            </a:pPr>
            <a:r>
              <a:t/>
            </a:r>
            <a:endParaRPr b="0" i="0" sz="3976" u="none" cap="none" strike="noStrike">
              <a:solidFill>
                <a:srgbClr val="000000"/>
              </a:solidFill>
              <a:latin typeface="Arial"/>
              <a:ea typeface="Arial"/>
              <a:cs typeface="Arial"/>
              <a:sym typeface="Arial"/>
            </a:endParaRPr>
          </a:p>
          <a:p>
            <a:pPr indent="0" lvl="0" marL="0" marR="0" rtl="0" algn="just">
              <a:lnSpc>
                <a:spcPct val="139989"/>
              </a:lnSpc>
              <a:spcBef>
                <a:spcPts val="0"/>
              </a:spcBef>
              <a:spcAft>
                <a:spcPts val="0"/>
              </a:spcAft>
              <a:buNone/>
            </a:pPr>
            <a:r>
              <a:t/>
            </a:r>
            <a:endParaRPr b="0" i="0" sz="3976" u="none" cap="none" strike="noStrike">
              <a:solidFill>
                <a:srgbClr val="000000"/>
              </a:solidFill>
              <a:latin typeface="Arial"/>
              <a:ea typeface="Arial"/>
              <a:cs typeface="Arial"/>
              <a:sym typeface="Arial"/>
            </a:endParaRPr>
          </a:p>
        </p:txBody>
      </p:sp>
      <p:sp>
        <p:nvSpPr>
          <p:cNvPr id="124" name="Google Shape;124;p5"/>
          <p:cNvSpPr/>
          <p:nvPr/>
        </p:nvSpPr>
        <p:spPr>
          <a:xfrm>
            <a:off x="8536238" y="324917"/>
            <a:ext cx="8644318" cy="10549890"/>
          </a:xfrm>
          <a:custGeom>
            <a:rect b="b" l="l" r="r" t="t"/>
            <a:pathLst>
              <a:path extrusionOk="0" h="14066520" w="11525758">
                <a:moveTo>
                  <a:pt x="0" y="0"/>
                </a:moveTo>
                <a:lnTo>
                  <a:pt x="11525758" y="0"/>
                </a:lnTo>
                <a:lnTo>
                  <a:pt x="11525758" y="14066520"/>
                </a:lnTo>
                <a:lnTo>
                  <a:pt x="0" y="14066520"/>
                </a:lnTo>
                <a:lnTo>
                  <a:pt x="0" y="0"/>
                </a:lnTo>
                <a:close/>
              </a:path>
            </a:pathLst>
          </a:custGeom>
          <a:blipFill rotWithShape="1">
            <a:blip r:embed="rId4">
              <a:alphaModFix/>
            </a:blip>
            <a:stretch>
              <a:fillRect b="0" l="-7" r="-7" t="0"/>
            </a:stretch>
          </a:blipFill>
          <a:ln>
            <a:noFill/>
          </a:ln>
        </p:spPr>
      </p:sp>
      <p:sp>
        <p:nvSpPr>
          <p:cNvPr id="125" name="Google Shape;125;p5"/>
          <p:cNvSpPr txBox="1"/>
          <p:nvPr/>
        </p:nvSpPr>
        <p:spPr>
          <a:xfrm>
            <a:off x="15378036" y="7565012"/>
            <a:ext cx="2909964" cy="617220"/>
          </a:xfrm>
          <a:prstGeom prst="rect">
            <a:avLst/>
          </a:prstGeom>
          <a:noFill/>
          <a:ln>
            <a:noFill/>
          </a:ln>
        </p:spPr>
        <p:txBody>
          <a:bodyPr anchorCtr="0" anchor="t" bIns="0" lIns="0" spcFirstLastPara="1" rIns="0" wrap="square" tIns="0">
            <a:spAutoFit/>
          </a:bodyPr>
          <a:lstStyle/>
          <a:p>
            <a:pPr indent="0" lvl="0" marL="0" marR="0" rtl="0" algn="ctr">
              <a:lnSpc>
                <a:spcPct val="139916"/>
              </a:lnSpc>
              <a:spcBef>
                <a:spcPts val="0"/>
              </a:spcBef>
              <a:spcAft>
                <a:spcPts val="0"/>
              </a:spcAft>
              <a:buNone/>
            </a:pPr>
            <a:r>
              <a:rPr b="0" i="0" lang="en-US" sz="1200" u="none" cap="none" strike="noStrike">
                <a:solidFill>
                  <a:srgbClr val="000000"/>
                </a:solidFill>
                <a:latin typeface="Arial"/>
                <a:ea typeface="Arial"/>
                <a:cs typeface="Arial"/>
                <a:sym typeface="Arial"/>
              </a:rPr>
              <a:t>Piechart diagramming lower probability of disabled students at UNC Charlotte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6"/>
          <p:cNvSpPr/>
          <p:nvPr/>
        </p:nvSpPr>
        <p:spPr>
          <a:xfrm>
            <a:off x="-170078" y="9639452"/>
            <a:ext cx="18628166" cy="908704"/>
          </a:xfrm>
          <a:custGeom>
            <a:rect b="b" l="l" r="r" t="t"/>
            <a:pathLst>
              <a:path extrusionOk="0" h="908704" w="18628166">
                <a:moveTo>
                  <a:pt x="0" y="0"/>
                </a:moveTo>
                <a:lnTo>
                  <a:pt x="18628166" y="0"/>
                </a:lnTo>
                <a:lnTo>
                  <a:pt x="18628166" y="908704"/>
                </a:lnTo>
                <a:lnTo>
                  <a:pt x="0" y="908704"/>
                </a:lnTo>
                <a:lnTo>
                  <a:pt x="0" y="0"/>
                </a:lnTo>
                <a:close/>
              </a:path>
            </a:pathLst>
          </a:custGeom>
          <a:blipFill rotWithShape="1">
            <a:blip r:embed="rId3">
              <a:alphaModFix/>
            </a:blip>
            <a:stretch>
              <a:fillRect b="0" l="0" r="0" t="0"/>
            </a:stretch>
          </a:blipFill>
          <a:ln>
            <a:noFill/>
          </a:ln>
        </p:spPr>
      </p:sp>
      <p:sp>
        <p:nvSpPr>
          <p:cNvPr id="131" name="Google Shape;131;p6"/>
          <p:cNvSpPr txBox="1"/>
          <p:nvPr/>
        </p:nvSpPr>
        <p:spPr>
          <a:xfrm>
            <a:off x="0" y="19050"/>
            <a:ext cx="11480149" cy="1348740"/>
          </a:xfrm>
          <a:prstGeom prst="rect">
            <a:avLst/>
          </a:prstGeom>
          <a:noFill/>
          <a:ln>
            <a:noFill/>
          </a:ln>
        </p:spPr>
        <p:txBody>
          <a:bodyPr anchorCtr="0" anchor="t" bIns="0" lIns="0" spcFirstLastPara="1" rIns="0" wrap="square" tIns="0">
            <a:spAutoFit/>
          </a:bodyPr>
          <a:lstStyle/>
          <a:p>
            <a:pPr indent="0" lvl="0" marL="0" marR="0" rtl="0" algn="ctr">
              <a:lnSpc>
                <a:spcPct val="117003"/>
              </a:lnSpc>
              <a:spcBef>
                <a:spcPts val="0"/>
              </a:spcBef>
              <a:spcAft>
                <a:spcPts val="0"/>
              </a:spcAft>
              <a:buNone/>
            </a:pPr>
            <a:r>
              <a:rPr b="1" i="0" lang="en-US" sz="8998" u="none" cap="none" strike="noStrike">
                <a:solidFill>
                  <a:srgbClr val="000000"/>
                </a:solidFill>
                <a:latin typeface="Barlow Semi Condensed"/>
                <a:ea typeface="Barlow Semi Condensed"/>
                <a:cs typeface="Barlow Semi Condensed"/>
                <a:sym typeface="Barlow Semi Condensed"/>
              </a:rPr>
              <a:t>UNC CHARLOTTE</a:t>
            </a:r>
            <a:endParaRPr/>
          </a:p>
        </p:txBody>
      </p:sp>
      <p:sp>
        <p:nvSpPr>
          <p:cNvPr id="132" name="Google Shape;132;p6"/>
          <p:cNvSpPr txBox="1"/>
          <p:nvPr/>
        </p:nvSpPr>
        <p:spPr>
          <a:xfrm>
            <a:off x="849582" y="3479921"/>
            <a:ext cx="8769182" cy="3175610"/>
          </a:xfrm>
          <a:prstGeom prst="rect">
            <a:avLst/>
          </a:prstGeom>
          <a:noFill/>
          <a:ln>
            <a:noFill/>
          </a:ln>
        </p:spPr>
        <p:txBody>
          <a:bodyPr anchorCtr="0" anchor="t" bIns="0" lIns="0" spcFirstLastPara="1" rIns="0" wrap="square" tIns="0">
            <a:spAutoFit/>
          </a:bodyPr>
          <a:lstStyle/>
          <a:p>
            <a:pPr indent="0" lvl="0" marL="0" marR="0" rtl="0" algn="just">
              <a:lnSpc>
                <a:spcPct val="279888"/>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0" marR="0" rtl="0" algn="just">
              <a:lnSpc>
                <a:spcPct val="279888"/>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0" marR="0" rtl="0" algn="just">
              <a:lnSpc>
                <a:spcPct val="140022"/>
              </a:lnSpc>
              <a:spcBef>
                <a:spcPts val="0"/>
              </a:spcBef>
              <a:spcAft>
                <a:spcPts val="0"/>
              </a:spcAft>
              <a:buNone/>
            </a:pPr>
            <a:r>
              <a:rPr b="0" i="0" lang="en-US" sz="3598" u="none" cap="none" strike="noStrike">
                <a:solidFill>
                  <a:srgbClr val="000000"/>
                </a:solidFill>
                <a:latin typeface="Arial"/>
                <a:ea typeface="Arial"/>
                <a:cs typeface="Arial"/>
                <a:sym typeface="Arial"/>
              </a:rPr>
              <a:t>If higher statistic is true </a:t>
            </a:r>
            <a:endParaRPr/>
          </a:p>
          <a:p>
            <a:pPr indent="0" lvl="0" marL="0" marR="0" rtl="0" algn="just">
              <a:lnSpc>
                <a:spcPct val="140022"/>
              </a:lnSpc>
              <a:spcBef>
                <a:spcPts val="0"/>
              </a:spcBef>
              <a:spcAft>
                <a:spcPts val="0"/>
              </a:spcAft>
              <a:buNone/>
            </a:pPr>
            <a:r>
              <a:rPr b="0" i="0" lang="en-US" sz="3598" u="none" cap="none" strike="noStrike">
                <a:solidFill>
                  <a:srgbClr val="000000"/>
                </a:solidFill>
                <a:latin typeface="Arial"/>
                <a:ea typeface="Arial"/>
                <a:cs typeface="Arial"/>
                <a:sym typeface="Arial"/>
              </a:rPr>
              <a:t>13,849:18358</a:t>
            </a:r>
            <a:endParaRPr/>
          </a:p>
          <a:p>
            <a:pPr indent="0" lvl="0" marL="0" marR="0" rtl="0" algn="just">
              <a:lnSpc>
                <a:spcPct val="140022"/>
              </a:lnSpc>
              <a:spcBef>
                <a:spcPts val="0"/>
              </a:spcBef>
              <a:spcAft>
                <a:spcPts val="0"/>
              </a:spcAft>
              <a:buNone/>
            </a:pPr>
            <a:r>
              <a:t/>
            </a:r>
            <a:endParaRPr b="0" i="0" sz="3598" u="none" cap="none" strike="noStrike">
              <a:solidFill>
                <a:srgbClr val="000000"/>
              </a:solidFill>
              <a:latin typeface="Arial"/>
              <a:ea typeface="Arial"/>
              <a:cs typeface="Arial"/>
              <a:sym typeface="Arial"/>
            </a:endParaRPr>
          </a:p>
        </p:txBody>
      </p:sp>
      <p:sp>
        <p:nvSpPr>
          <p:cNvPr id="133" name="Google Shape;133;p6"/>
          <p:cNvSpPr/>
          <p:nvPr/>
        </p:nvSpPr>
        <p:spPr>
          <a:xfrm>
            <a:off x="16687876" y="8325107"/>
            <a:ext cx="933193" cy="933193"/>
          </a:xfrm>
          <a:custGeom>
            <a:rect b="b" l="l" r="r" t="t"/>
            <a:pathLst>
              <a:path extrusionOk="0" h="933193" w="933193">
                <a:moveTo>
                  <a:pt x="0" y="0"/>
                </a:moveTo>
                <a:lnTo>
                  <a:pt x="933193" y="0"/>
                </a:lnTo>
                <a:lnTo>
                  <a:pt x="933193" y="933193"/>
                </a:lnTo>
                <a:lnTo>
                  <a:pt x="0" y="933193"/>
                </a:lnTo>
                <a:lnTo>
                  <a:pt x="0" y="0"/>
                </a:lnTo>
                <a:close/>
              </a:path>
            </a:pathLst>
          </a:custGeom>
          <a:blipFill rotWithShape="1">
            <a:blip r:embed="rId4">
              <a:alphaModFix/>
            </a:blip>
            <a:stretch>
              <a:fillRect b="0" l="0" r="0" t="0"/>
            </a:stretch>
          </a:blipFill>
          <a:ln>
            <a:noFill/>
          </a:ln>
        </p:spPr>
      </p:sp>
      <p:sp>
        <p:nvSpPr>
          <p:cNvPr id="134" name="Google Shape;134;p6"/>
          <p:cNvSpPr/>
          <p:nvPr/>
        </p:nvSpPr>
        <p:spPr>
          <a:xfrm>
            <a:off x="7893853" y="1558338"/>
            <a:ext cx="9900760" cy="7247382"/>
          </a:xfrm>
          <a:custGeom>
            <a:rect b="b" l="l" r="r" t="t"/>
            <a:pathLst>
              <a:path extrusionOk="0" h="9663176" w="13201014">
                <a:moveTo>
                  <a:pt x="0" y="0"/>
                </a:moveTo>
                <a:lnTo>
                  <a:pt x="13201014" y="0"/>
                </a:lnTo>
                <a:lnTo>
                  <a:pt x="13201014" y="9663176"/>
                </a:lnTo>
                <a:lnTo>
                  <a:pt x="0" y="9663176"/>
                </a:lnTo>
                <a:lnTo>
                  <a:pt x="0" y="0"/>
                </a:lnTo>
                <a:close/>
              </a:path>
            </a:pathLst>
          </a:custGeom>
          <a:blipFill rotWithShape="1">
            <a:blip r:embed="rId5">
              <a:alphaModFix/>
            </a:blip>
            <a:stretch>
              <a:fillRect b="-29" l="0" r="0" t="-29"/>
            </a:stretch>
          </a:blipFill>
          <a:ln>
            <a:noFill/>
          </a:ln>
        </p:spPr>
      </p:sp>
      <p:sp>
        <p:nvSpPr>
          <p:cNvPr id="135" name="Google Shape;135;p6"/>
          <p:cNvSpPr txBox="1"/>
          <p:nvPr/>
        </p:nvSpPr>
        <p:spPr>
          <a:xfrm>
            <a:off x="11389243" y="8306057"/>
            <a:ext cx="2909964" cy="617220"/>
          </a:xfrm>
          <a:prstGeom prst="rect">
            <a:avLst/>
          </a:prstGeom>
          <a:noFill/>
          <a:ln>
            <a:noFill/>
          </a:ln>
        </p:spPr>
        <p:txBody>
          <a:bodyPr anchorCtr="0" anchor="t" bIns="0" lIns="0" spcFirstLastPara="1" rIns="0" wrap="square" tIns="0">
            <a:spAutoFit/>
          </a:bodyPr>
          <a:lstStyle/>
          <a:p>
            <a:pPr indent="0" lvl="0" marL="0" marR="0" rtl="0" algn="ctr">
              <a:lnSpc>
                <a:spcPct val="139916"/>
              </a:lnSpc>
              <a:spcBef>
                <a:spcPts val="0"/>
              </a:spcBef>
              <a:spcAft>
                <a:spcPts val="0"/>
              </a:spcAft>
              <a:buNone/>
            </a:pPr>
            <a:r>
              <a:rPr b="0" i="0" lang="en-US" sz="1200" u="none" cap="none" strike="noStrike">
                <a:solidFill>
                  <a:srgbClr val="000000"/>
                </a:solidFill>
                <a:latin typeface="Arial"/>
                <a:ea typeface="Arial"/>
                <a:cs typeface="Arial"/>
                <a:sym typeface="Arial"/>
              </a:rPr>
              <a:t>Piechart diagramming upper probability statistic of disabled students at UNC Charlotte</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7"/>
          <p:cNvSpPr/>
          <p:nvPr/>
        </p:nvSpPr>
        <p:spPr>
          <a:xfrm flipH="1" rot="10800000">
            <a:off x="-157639" y="-148476"/>
            <a:ext cx="5866657" cy="3661772"/>
          </a:xfrm>
          <a:custGeom>
            <a:rect b="b" l="l" r="r" t="t"/>
            <a:pathLst>
              <a:path extrusionOk="0" h="3661772" w="5866657">
                <a:moveTo>
                  <a:pt x="0" y="3661772"/>
                </a:moveTo>
                <a:lnTo>
                  <a:pt x="5866657" y="3661772"/>
                </a:lnTo>
                <a:lnTo>
                  <a:pt x="5866657" y="0"/>
                </a:lnTo>
                <a:lnTo>
                  <a:pt x="0" y="0"/>
                </a:lnTo>
                <a:lnTo>
                  <a:pt x="0" y="3661772"/>
                </a:lnTo>
                <a:close/>
              </a:path>
            </a:pathLst>
          </a:custGeom>
          <a:blipFill rotWithShape="1">
            <a:blip r:embed="rId3">
              <a:alphaModFix/>
            </a:blip>
            <a:stretch>
              <a:fillRect b="-66" l="0" r="0" t="-66"/>
            </a:stretch>
          </a:blipFill>
          <a:ln>
            <a:noFill/>
          </a:ln>
        </p:spPr>
      </p:sp>
      <p:sp>
        <p:nvSpPr>
          <p:cNvPr id="141" name="Google Shape;141;p7"/>
          <p:cNvSpPr/>
          <p:nvPr/>
        </p:nvSpPr>
        <p:spPr>
          <a:xfrm>
            <a:off x="297390" y="1945338"/>
            <a:ext cx="7568756" cy="2898457"/>
          </a:xfrm>
          <a:custGeom>
            <a:rect b="b" l="l" r="r" t="t"/>
            <a:pathLst>
              <a:path extrusionOk="0" h="3864610" w="10091674">
                <a:moveTo>
                  <a:pt x="8309991" y="0"/>
                </a:moveTo>
                <a:cubicBezTo>
                  <a:pt x="9294114" y="0"/>
                  <a:pt x="10091674" y="865124"/>
                  <a:pt x="10091674" y="1932305"/>
                </a:cubicBezTo>
                <a:cubicBezTo>
                  <a:pt x="10091674" y="2999486"/>
                  <a:pt x="9293987" y="3864610"/>
                  <a:pt x="8309991" y="3864610"/>
                </a:cubicBezTo>
                <a:lnTo>
                  <a:pt x="1781683" y="3864610"/>
                </a:lnTo>
                <a:cubicBezTo>
                  <a:pt x="797687" y="3864610"/>
                  <a:pt x="0" y="2999486"/>
                  <a:pt x="0" y="1932305"/>
                </a:cubicBezTo>
                <a:cubicBezTo>
                  <a:pt x="0" y="865124"/>
                  <a:pt x="797687" y="0"/>
                  <a:pt x="1781683" y="0"/>
                </a:cubicBezTo>
                <a:lnTo>
                  <a:pt x="8309991" y="0"/>
                </a:lnTo>
              </a:path>
            </a:pathLst>
          </a:custGeom>
          <a:blipFill rotWithShape="1">
            <a:blip r:embed="rId4">
              <a:alphaModFix/>
            </a:blip>
            <a:stretch>
              <a:fillRect b="-37044" l="0" r="0" t="-37044"/>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7"/>
          <p:cNvSpPr txBox="1"/>
          <p:nvPr/>
        </p:nvSpPr>
        <p:spPr>
          <a:xfrm>
            <a:off x="6376930" y="19050"/>
            <a:ext cx="11911070" cy="1348740"/>
          </a:xfrm>
          <a:prstGeom prst="rect">
            <a:avLst/>
          </a:prstGeom>
          <a:noFill/>
          <a:ln>
            <a:noFill/>
          </a:ln>
        </p:spPr>
        <p:txBody>
          <a:bodyPr anchorCtr="0" anchor="t" bIns="0" lIns="0" spcFirstLastPara="1" rIns="0" wrap="square" tIns="0">
            <a:spAutoFit/>
          </a:bodyPr>
          <a:lstStyle/>
          <a:p>
            <a:pPr indent="0" lvl="0" marL="0" marR="0" rtl="0" algn="r">
              <a:lnSpc>
                <a:spcPct val="117003"/>
              </a:lnSpc>
              <a:spcBef>
                <a:spcPts val="0"/>
              </a:spcBef>
              <a:spcAft>
                <a:spcPts val="0"/>
              </a:spcAft>
              <a:buNone/>
            </a:pPr>
            <a:r>
              <a:rPr b="1" i="0" lang="en-US" sz="8998" u="none" cap="none" strike="noStrike">
                <a:solidFill>
                  <a:srgbClr val="000000"/>
                </a:solidFill>
                <a:latin typeface="Barlow Semi Condensed"/>
                <a:ea typeface="Barlow Semi Condensed"/>
                <a:cs typeface="Barlow Semi Condensed"/>
                <a:sym typeface="Barlow Semi Condensed"/>
              </a:rPr>
              <a:t>ACCESIBILITY FOR ALL</a:t>
            </a:r>
            <a:endParaRPr/>
          </a:p>
        </p:txBody>
      </p:sp>
      <p:sp>
        <p:nvSpPr>
          <p:cNvPr id="143" name="Google Shape;143;p7"/>
          <p:cNvSpPr txBox="1"/>
          <p:nvPr/>
        </p:nvSpPr>
        <p:spPr>
          <a:xfrm>
            <a:off x="8410289" y="2188845"/>
            <a:ext cx="9044026" cy="4050005"/>
          </a:xfrm>
          <a:prstGeom prst="rect">
            <a:avLst/>
          </a:prstGeom>
          <a:noFill/>
          <a:ln>
            <a:noFill/>
          </a:ln>
        </p:spPr>
        <p:txBody>
          <a:bodyPr anchorCtr="0" anchor="t" bIns="0" lIns="0" spcFirstLastPara="1" rIns="0" wrap="square" tIns="0">
            <a:spAutoFit/>
          </a:bodyPr>
          <a:lstStyle/>
          <a:p>
            <a:pPr indent="0" lvl="0" marL="0" marR="0" rtl="0" algn="just">
              <a:lnSpc>
                <a:spcPct val="140024"/>
              </a:lnSpc>
              <a:spcBef>
                <a:spcPts val="0"/>
              </a:spcBef>
              <a:spcAft>
                <a:spcPts val="0"/>
              </a:spcAft>
              <a:buNone/>
            </a:pPr>
            <a:r>
              <a:rPr b="0" i="0" lang="en-US" sz="3298" u="none" cap="none" strike="noStrike">
                <a:solidFill>
                  <a:srgbClr val="000000"/>
                </a:solidFill>
                <a:latin typeface="Arial"/>
                <a:ea typeface="Arial"/>
                <a:cs typeface="Arial"/>
                <a:sym typeface="Arial"/>
              </a:rPr>
              <a:t>In your groups discuss: </a:t>
            </a:r>
            <a:endParaRPr/>
          </a:p>
          <a:p>
            <a:pPr indent="0" lvl="0" marL="0" marR="0" rtl="0" algn="just">
              <a:lnSpc>
                <a:spcPct val="140024"/>
              </a:lnSpc>
              <a:spcBef>
                <a:spcPts val="0"/>
              </a:spcBef>
              <a:spcAft>
                <a:spcPts val="0"/>
              </a:spcAft>
              <a:buNone/>
            </a:pPr>
            <a:r>
              <a:t/>
            </a:r>
            <a:endParaRPr b="0" i="0" sz="3298" u="none" cap="none" strike="noStrike">
              <a:solidFill>
                <a:srgbClr val="000000"/>
              </a:solidFill>
              <a:latin typeface="Arial"/>
              <a:ea typeface="Arial"/>
              <a:cs typeface="Arial"/>
              <a:sym typeface="Arial"/>
            </a:endParaRPr>
          </a:p>
          <a:p>
            <a:pPr indent="0" lvl="0" marL="0" marR="0" rtl="0" algn="just">
              <a:lnSpc>
                <a:spcPct val="140024"/>
              </a:lnSpc>
              <a:spcBef>
                <a:spcPts val="0"/>
              </a:spcBef>
              <a:spcAft>
                <a:spcPts val="0"/>
              </a:spcAft>
              <a:buNone/>
            </a:pPr>
            <a:r>
              <a:rPr b="0" i="0" lang="en-US" sz="3298" u="none" cap="none" strike="noStrike">
                <a:solidFill>
                  <a:srgbClr val="000000"/>
                </a:solidFill>
                <a:latin typeface="Arial"/>
                <a:ea typeface="Arial"/>
                <a:cs typeface="Arial"/>
                <a:sym typeface="Arial"/>
              </a:rPr>
              <a:t>What kinds of things have made communication or online information difficult to navigate for you personally? </a:t>
            </a:r>
            <a:endParaRPr/>
          </a:p>
          <a:p>
            <a:pPr indent="0" lvl="0" marL="0" marR="0" rtl="0" algn="just">
              <a:lnSpc>
                <a:spcPct val="140024"/>
              </a:lnSpc>
              <a:spcBef>
                <a:spcPts val="0"/>
              </a:spcBef>
              <a:spcAft>
                <a:spcPts val="0"/>
              </a:spcAft>
              <a:buNone/>
            </a:pPr>
            <a:r>
              <a:t/>
            </a:r>
            <a:endParaRPr b="0" i="0" sz="3298" u="none" cap="none" strike="noStrike">
              <a:solidFill>
                <a:srgbClr val="000000"/>
              </a:solidFill>
              <a:latin typeface="Arial"/>
              <a:ea typeface="Arial"/>
              <a:cs typeface="Arial"/>
              <a:sym typeface="Arial"/>
            </a:endParaRPr>
          </a:p>
          <a:p>
            <a:pPr indent="0" lvl="0" marL="0" marR="0" rtl="0" algn="just">
              <a:lnSpc>
                <a:spcPct val="140024"/>
              </a:lnSpc>
              <a:spcBef>
                <a:spcPts val="0"/>
              </a:spcBef>
              <a:spcAft>
                <a:spcPts val="0"/>
              </a:spcAft>
              <a:buNone/>
            </a:pPr>
            <a:r>
              <a:rPr b="0" i="0" lang="en-US" sz="3298" u="none" cap="none" strike="noStrike">
                <a:solidFill>
                  <a:srgbClr val="000000"/>
                </a:solidFill>
                <a:latin typeface="Arial"/>
                <a:ea typeface="Arial"/>
                <a:cs typeface="Arial"/>
                <a:sym typeface="Arial"/>
              </a:rPr>
              <a:t>What struggles have you encountered?</a:t>
            </a:r>
            <a:endParaRPr/>
          </a:p>
        </p:txBody>
      </p:sp>
      <p:sp>
        <p:nvSpPr>
          <p:cNvPr id="144" name="Google Shape;144;p7"/>
          <p:cNvSpPr txBox="1"/>
          <p:nvPr/>
        </p:nvSpPr>
        <p:spPr>
          <a:xfrm>
            <a:off x="2374268" y="4945380"/>
            <a:ext cx="2909964" cy="617220"/>
          </a:xfrm>
          <a:prstGeom prst="rect">
            <a:avLst/>
          </a:prstGeom>
          <a:noFill/>
          <a:ln>
            <a:noFill/>
          </a:ln>
        </p:spPr>
        <p:txBody>
          <a:bodyPr anchorCtr="0" anchor="t" bIns="0" lIns="0" spcFirstLastPara="1" rIns="0" wrap="square" tIns="0">
            <a:spAutoFit/>
          </a:bodyPr>
          <a:lstStyle/>
          <a:p>
            <a:pPr indent="0" lvl="0" marL="0" marR="0" rtl="0" algn="ctr">
              <a:lnSpc>
                <a:spcPct val="139916"/>
              </a:lnSpc>
              <a:spcBef>
                <a:spcPts val="0"/>
              </a:spcBef>
              <a:spcAft>
                <a:spcPts val="0"/>
              </a:spcAft>
              <a:buNone/>
            </a:pPr>
            <a:r>
              <a:rPr b="0" i="0" lang="en-US" sz="1200" u="none" cap="none" strike="noStrike">
                <a:solidFill>
                  <a:srgbClr val="000000"/>
                </a:solidFill>
                <a:latin typeface="Arial"/>
                <a:ea typeface="Arial"/>
                <a:cs typeface="Arial"/>
                <a:sym typeface="Arial"/>
              </a:rPr>
              <a:t>zoomed in image of a keyboard with the shift key replaced by the word “Barriers”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8"/>
          <p:cNvSpPr/>
          <p:nvPr/>
        </p:nvSpPr>
        <p:spPr>
          <a:xfrm flipH="1" rot="10800000">
            <a:off x="-157639" y="-148476"/>
            <a:ext cx="5866657" cy="3661772"/>
          </a:xfrm>
          <a:custGeom>
            <a:rect b="b" l="l" r="r" t="t"/>
            <a:pathLst>
              <a:path extrusionOk="0" h="3661772" w="5866657">
                <a:moveTo>
                  <a:pt x="0" y="3661772"/>
                </a:moveTo>
                <a:lnTo>
                  <a:pt x="5866657" y="3661772"/>
                </a:lnTo>
                <a:lnTo>
                  <a:pt x="5866657" y="0"/>
                </a:lnTo>
                <a:lnTo>
                  <a:pt x="0" y="0"/>
                </a:lnTo>
                <a:lnTo>
                  <a:pt x="0" y="3661772"/>
                </a:lnTo>
                <a:close/>
              </a:path>
            </a:pathLst>
          </a:custGeom>
          <a:blipFill rotWithShape="1">
            <a:blip r:embed="rId3">
              <a:alphaModFix/>
            </a:blip>
            <a:stretch>
              <a:fillRect b="-66" l="0" r="0" t="-66"/>
            </a:stretch>
          </a:blipFill>
          <a:ln>
            <a:noFill/>
          </a:ln>
        </p:spPr>
      </p:sp>
      <p:sp>
        <p:nvSpPr>
          <p:cNvPr id="150" name="Google Shape;150;p8"/>
          <p:cNvSpPr/>
          <p:nvPr/>
        </p:nvSpPr>
        <p:spPr>
          <a:xfrm>
            <a:off x="297390" y="1945338"/>
            <a:ext cx="7568756" cy="2898457"/>
          </a:xfrm>
          <a:custGeom>
            <a:rect b="b" l="l" r="r" t="t"/>
            <a:pathLst>
              <a:path extrusionOk="0" h="3864610" w="10091674">
                <a:moveTo>
                  <a:pt x="8309991" y="0"/>
                </a:moveTo>
                <a:cubicBezTo>
                  <a:pt x="9294114" y="0"/>
                  <a:pt x="10091674" y="865124"/>
                  <a:pt x="10091674" y="1932305"/>
                </a:cubicBezTo>
                <a:cubicBezTo>
                  <a:pt x="10091674" y="2999486"/>
                  <a:pt x="9293987" y="3864610"/>
                  <a:pt x="8309991" y="3864610"/>
                </a:cubicBezTo>
                <a:lnTo>
                  <a:pt x="1781683" y="3864610"/>
                </a:lnTo>
                <a:cubicBezTo>
                  <a:pt x="797687" y="3864610"/>
                  <a:pt x="0" y="2999486"/>
                  <a:pt x="0" y="1932305"/>
                </a:cubicBezTo>
                <a:cubicBezTo>
                  <a:pt x="0" y="865124"/>
                  <a:pt x="797687" y="0"/>
                  <a:pt x="1781683" y="0"/>
                </a:cubicBezTo>
                <a:lnTo>
                  <a:pt x="8309991" y="0"/>
                </a:lnTo>
              </a:path>
            </a:pathLst>
          </a:custGeom>
          <a:blipFill rotWithShape="1">
            <a:blip r:embed="rId4">
              <a:alphaModFix/>
            </a:blip>
            <a:stretch>
              <a:fillRect b="-37044" l="0" r="0" t="-37044"/>
            </a:stretch>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8"/>
          <p:cNvSpPr txBox="1"/>
          <p:nvPr/>
        </p:nvSpPr>
        <p:spPr>
          <a:xfrm>
            <a:off x="6376930" y="19050"/>
            <a:ext cx="11911070" cy="1348740"/>
          </a:xfrm>
          <a:prstGeom prst="rect">
            <a:avLst/>
          </a:prstGeom>
          <a:noFill/>
          <a:ln>
            <a:noFill/>
          </a:ln>
        </p:spPr>
        <p:txBody>
          <a:bodyPr anchorCtr="0" anchor="t" bIns="0" lIns="0" spcFirstLastPara="1" rIns="0" wrap="square" tIns="0">
            <a:spAutoFit/>
          </a:bodyPr>
          <a:lstStyle/>
          <a:p>
            <a:pPr indent="0" lvl="0" marL="0" marR="0" rtl="0" algn="r">
              <a:lnSpc>
                <a:spcPct val="117003"/>
              </a:lnSpc>
              <a:spcBef>
                <a:spcPts val="0"/>
              </a:spcBef>
              <a:spcAft>
                <a:spcPts val="0"/>
              </a:spcAft>
              <a:buNone/>
            </a:pPr>
            <a:r>
              <a:rPr b="1" i="0" lang="en-US" sz="8998" u="none" cap="none" strike="noStrike">
                <a:solidFill>
                  <a:srgbClr val="000000"/>
                </a:solidFill>
                <a:latin typeface="Barlow Semi Condensed"/>
                <a:ea typeface="Barlow Semi Condensed"/>
                <a:cs typeface="Barlow Semi Condensed"/>
                <a:sym typeface="Barlow Semi Condensed"/>
              </a:rPr>
              <a:t>ACCESIBILITY FOR ALL</a:t>
            </a:r>
            <a:endParaRPr/>
          </a:p>
        </p:txBody>
      </p:sp>
      <p:sp>
        <p:nvSpPr>
          <p:cNvPr id="152" name="Google Shape;152;p8"/>
          <p:cNvSpPr txBox="1"/>
          <p:nvPr/>
        </p:nvSpPr>
        <p:spPr>
          <a:xfrm>
            <a:off x="8410289" y="2188845"/>
            <a:ext cx="9044026" cy="3535680"/>
          </a:xfrm>
          <a:prstGeom prst="rect">
            <a:avLst/>
          </a:prstGeom>
          <a:noFill/>
          <a:ln>
            <a:noFill/>
          </a:ln>
        </p:spPr>
        <p:txBody>
          <a:bodyPr anchorCtr="0" anchor="t" bIns="0" lIns="0" spcFirstLastPara="1" rIns="0" wrap="square" tIns="0">
            <a:spAutoFit/>
          </a:bodyPr>
          <a:lstStyle/>
          <a:p>
            <a:pPr indent="0" lvl="0" marL="0" marR="0" rtl="0" algn="just">
              <a:lnSpc>
                <a:spcPct val="140024"/>
              </a:lnSpc>
              <a:spcBef>
                <a:spcPts val="0"/>
              </a:spcBef>
              <a:spcAft>
                <a:spcPts val="0"/>
              </a:spcAft>
              <a:buNone/>
            </a:pPr>
            <a:r>
              <a:rPr b="0" i="0" lang="en-US" sz="3298" u="none" cap="none" strike="noStrike">
                <a:solidFill>
                  <a:srgbClr val="000000"/>
                </a:solidFill>
                <a:latin typeface="Arial"/>
                <a:ea typeface="Arial"/>
                <a:cs typeface="Arial"/>
                <a:sym typeface="Arial"/>
              </a:rPr>
              <a:t>In your groups expand: </a:t>
            </a:r>
            <a:endParaRPr/>
          </a:p>
          <a:p>
            <a:pPr indent="0" lvl="0" marL="0" marR="0" rtl="0" algn="just">
              <a:lnSpc>
                <a:spcPct val="140024"/>
              </a:lnSpc>
              <a:spcBef>
                <a:spcPts val="0"/>
              </a:spcBef>
              <a:spcAft>
                <a:spcPts val="0"/>
              </a:spcAft>
              <a:buNone/>
            </a:pPr>
            <a:r>
              <a:t/>
            </a:r>
            <a:endParaRPr b="0" i="0" sz="3298" u="none" cap="none" strike="noStrike">
              <a:solidFill>
                <a:srgbClr val="000000"/>
              </a:solidFill>
              <a:latin typeface="Arial"/>
              <a:ea typeface="Arial"/>
              <a:cs typeface="Arial"/>
              <a:sym typeface="Arial"/>
            </a:endParaRPr>
          </a:p>
          <a:p>
            <a:pPr indent="0" lvl="0" marL="0" marR="0" rtl="0" algn="just">
              <a:lnSpc>
                <a:spcPct val="140024"/>
              </a:lnSpc>
              <a:spcBef>
                <a:spcPts val="0"/>
              </a:spcBef>
              <a:spcAft>
                <a:spcPts val="0"/>
              </a:spcAft>
              <a:buNone/>
            </a:pPr>
            <a:r>
              <a:rPr b="0" i="0" lang="en-US" sz="3298" u="none" cap="none" strike="noStrike">
                <a:solidFill>
                  <a:srgbClr val="000000"/>
                </a:solidFill>
                <a:latin typeface="Arial"/>
                <a:ea typeface="Arial"/>
                <a:cs typeface="Arial"/>
                <a:sym typeface="Arial"/>
              </a:rPr>
              <a:t>How could any of the issues mentioned present any additional obstacles for those with disabilities?</a:t>
            </a:r>
            <a:endParaRPr/>
          </a:p>
          <a:p>
            <a:pPr indent="0" lvl="0" marL="0" marR="0" rtl="0" algn="just">
              <a:lnSpc>
                <a:spcPct val="140024"/>
              </a:lnSpc>
              <a:spcBef>
                <a:spcPts val="0"/>
              </a:spcBef>
              <a:spcAft>
                <a:spcPts val="0"/>
              </a:spcAft>
              <a:buNone/>
            </a:pPr>
            <a:r>
              <a:t/>
            </a:r>
            <a:endParaRPr b="0" i="0" sz="3298" u="none" cap="none" strike="noStrike">
              <a:solidFill>
                <a:srgbClr val="000000"/>
              </a:solidFill>
              <a:latin typeface="Arial"/>
              <a:ea typeface="Arial"/>
              <a:cs typeface="Arial"/>
              <a:sym typeface="Arial"/>
            </a:endParaRPr>
          </a:p>
        </p:txBody>
      </p:sp>
      <p:sp>
        <p:nvSpPr>
          <p:cNvPr id="153" name="Google Shape;153;p8"/>
          <p:cNvSpPr txBox="1"/>
          <p:nvPr/>
        </p:nvSpPr>
        <p:spPr>
          <a:xfrm>
            <a:off x="2374268" y="4945380"/>
            <a:ext cx="2909964" cy="617220"/>
          </a:xfrm>
          <a:prstGeom prst="rect">
            <a:avLst/>
          </a:prstGeom>
          <a:noFill/>
          <a:ln>
            <a:noFill/>
          </a:ln>
        </p:spPr>
        <p:txBody>
          <a:bodyPr anchorCtr="0" anchor="t" bIns="0" lIns="0" spcFirstLastPara="1" rIns="0" wrap="square" tIns="0">
            <a:spAutoFit/>
          </a:bodyPr>
          <a:lstStyle/>
          <a:p>
            <a:pPr indent="0" lvl="0" marL="0" marR="0" rtl="0" algn="ctr">
              <a:lnSpc>
                <a:spcPct val="139916"/>
              </a:lnSpc>
              <a:spcBef>
                <a:spcPts val="0"/>
              </a:spcBef>
              <a:spcAft>
                <a:spcPts val="0"/>
              </a:spcAft>
              <a:buNone/>
            </a:pPr>
            <a:r>
              <a:rPr b="0" i="0" lang="en-US" sz="1200" u="none" cap="none" strike="noStrike">
                <a:solidFill>
                  <a:srgbClr val="000000"/>
                </a:solidFill>
                <a:latin typeface="Arial"/>
                <a:ea typeface="Arial"/>
                <a:cs typeface="Arial"/>
                <a:sym typeface="Arial"/>
              </a:rPr>
              <a:t>zoomed in image of a keyboard with the shift key replaced by the word “Barriers”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9"/>
          <p:cNvSpPr/>
          <p:nvPr/>
        </p:nvSpPr>
        <p:spPr>
          <a:xfrm>
            <a:off x="13329571" y="2917888"/>
            <a:ext cx="3086100" cy="3086100"/>
          </a:xfrm>
          <a:custGeom>
            <a:rect b="b" l="l" r="r" t="t"/>
            <a:pathLst>
              <a:path extrusionOk="0" h="3086100" w="3086100">
                <a:moveTo>
                  <a:pt x="0" y="0"/>
                </a:moveTo>
                <a:lnTo>
                  <a:pt x="3086100" y="0"/>
                </a:lnTo>
                <a:lnTo>
                  <a:pt x="3086100" y="3086100"/>
                </a:lnTo>
                <a:lnTo>
                  <a:pt x="0" y="3086100"/>
                </a:lnTo>
                <a:lnTo>
                  <a:pt x="0" y="0"/>
                </a:lnTo>
                <a:close/>
              </a:path>
            </a:pathLst>
          </a:custGeom>
          <a:blipFill rotWithShape="1">
            <a:blip r:embed="rId3">
              <a:alphaModFix/>
            </a:blip>
            <a:stretch>
              <a:fillRect b="0" l="0" r="0" t="0"/>
            </a:stretch>
          </a:blipFill>
          <a:ln>
            <a:noFill/>
          </a:ln>
        </p:spPr>
      </p:sp>
      <p:sp>
        <p:nvSpPr>
          <p:cNvPr id="159" name="Google Shape;159;p9"/>
          <p:cNvSpPr/>
          <p:nvPr/>
        </p:nvSpPr>
        <p:spPr>
          <a:xfrm>
            <a:off x="5455768" y="4565352"/>
            <a:ext cx="7376465" cy="3266923"/>
          </a:xfrm>
          <a:custGeom>
            <a:rect b="b" l="l" r="r" t="t"/>
            <a:pathLst>
              <a:path extrusionOk="0" h="3266923" w="7376465">
                <a:moveTo>
                  <a:pt x="0" y="0"/>
                </a:moveTo>
                <a:lnTo>
                  <a:pt x="7376464" y="0"/>
                </a:lnTo>
                <a:lnTo>
                  <a:pt x="7376464" y="3266922"/>
                </a:lnTo>
                <a:lnTo>
                  <a:pt x="0" y="3266922"/>
                </a:lnTo>
                <a:lnTo>
                  <a:pt x="0" y="0"/>
                </a:lnTo>
                <a:close/>
              </a:path>
            </a:pathLst>
          </a:custGeom>
          <a:blipFill rotWithShape="1">
            <a:blip r:embed="rId4">
              <a:alphaModFix/>
            </a:blip>
            <a:stretch>
              <a:fillRect b="0" l="0" r="0" t="0"/>
            </a:stretch>
          </a:blipFill>
          <a:ln>
            <a:noFill/>
          </a:ln>
        </p:spPr>
      </p:sp>
      <p:sp>
        <p:nvSpPr>
          <p:cNvPr id="160" name="Google Shape;160;p9"/>
          <p:cNvSpPr txBox="1"/>
          <p:nvPr/>
        </p:nvSpPr>
        <p:spPr>
          <a:xfrm>
            <a:off x="0" y="19050"/>
            <a:ext cx="11911070" cy="1348740"/>
          </a:xfrm>
          <a:prstGeom prst="rect">
            <a:avLst/>
          </a:prstGeom>
          <a:noFill/>
          <a:ln>
            <a:noFill/>
          </a:ln>
        </p:spPr>
        <p:txBody>
          <a:bodyPr anchorCtr="0" anchor="t" bIns="0" lIns="0" spcFirstLastPara="1" rIns="0" wrap="square" tIns="0">
            <a:spAutoFit/>
          </a:bodyPr>
          <a:lstStyle/>
          <a:p>
            <a:pPr indent="0" lvl="0" marL="0" marR="0" rtl="0" algn="r">
              <a:lnSpc>
                <a:spcPct val="117003"/>
              </a:lnSpc>
              <a:spcBef>
                <a:spcPts val="0"/>
              </a:spcBef>
              <a:spcAft>
                <a:spcPts val="0"/>
              </a:spcAft>
              <a:buNone/>
            </a:pPr>
            <a:r>
              <a:rPr b="1" i="0" lang="en-US" sz="8998" u="none" cap="none" strike="noStrike">
                <a:solidFill>
                  <a:srgbClr val="000000"/>
                </a:solidFill>
                <a:latin typeface="Barlow Semi Condensed"/>
                <a:ea typeface="Barlow Semi Condensed"/>
                <a:cs typeface="Barlow Semi Condensed"/>
                <a:sym typeface="Barlow Semi Condensed"/>
              </a:rPr>
              <a:t>CATEGORIES FOR ISSUES</a:t>
            </a:r>
            <a:endParaRPr/>
          </a:p>
        </p:txBody>
      </p:sp>
      <p:sp>
        <p:nvSpPr>
          <p:cNvPr id="161" name="Google Shape;161;p9"/>
          <p:cNvSpPr txBox="1"/>
          <p:nvPr/>
        </p:nvSpPr>
        <p:spPr>
          <a:xfrm>
            <a:off x="0" y="1642034"/>
            <a:ext cx="18288000" cy="1461106"/>
          </a:xfrm>
          <a:prstGeom prst="rect">
            <a:avLst/>
          </a:prstGeom>
          <a:noFill/>
          <a:ln>
            <a:noFill/>
          </a:ln>
        </p:spPr>
        <p:txBody>
          <a:bodyPr anchorCtr="0" anchor="t" bIns="0" lIns="0" spcFirstLastPara="1" rIns="0" wrap="square" tIns="0">
            <a:spAutoFit/>
          </a:bodyPr>
          <a:lstStyle/>
          <a:p>
            <a:pPr indent="0" lvl="0" marL="0" marR="0" rtl="0" algn="ctr">
              <a:lnSpc>
                <a:spcPct val="140025"/>
              </a:lnSpc>
              <a:spcBef>
                <a:spcPts val="0"/>
              </a:spcBef>
              <a:spcAft>
                <a:spcPts val="0"/>
              </a:spcAft>
              <a:buNone/>
            </a:pPr>
            <a:r>
              <a:rPr b="0" i="0" lang="en-US" sz="3976" u="none" cap="none" strike="noStrike">
                <a:solidFill>
                  <a:srgbClr val="000000"/>
                </a:solidFill>
                <a:latin typeface="Arial"/>
                <a:ea typeface="Arial"/>
                <a:cs typeface="Arial"/>
                <a:sym typeface="Arial"/>
              </a:rPr>
              <a:t>In groups attempt to categorize the issues we have been discussing into broader categories:</a:t>
            </a:r>
            <a:endParaRPr/>
          </a:p>
        </p:txBody>
      </p:sp>
      <p:sp>
        <p:nvSpPr>
          <p:cNvPr id="162" name="Google Shape;162;p9"/>
          <p:cNvSpPr/>
          <p:nvPr/>
        </p:nvSpPr>
        <p:spPr>
          <a:xfrm>
            <a:off x="1512818" y="2917888"/>
            <a:ext cx="3086100" cy="3086100"/>
          </a:xfrm>
          <a:custGeom>
            <a:rect b="b" l="l" r="r" t="t"/>
            <a:pathLst>
              <a:path extrusionOk="0" h="3086100" w="3086100">
                <a:moveTo>
                  <a:pt x="0" y="0"/>
                </a:moveTo>
                <a:lnTo>
                  <a:pt x="3086100" y="0"/>
                </a:lnTo>
                <a:lnTo>
                  <a:pt x="3086100" y="3086100"/>
                </a:lnTo>
                <a:lnTo>
                  <a:pt x="0" y="3086100"/>
                </a:lnTo>
                <a:lnTo>
                  <a:pt x="0" y="0"/>
                </a:lnTo>
                <a:close/>
              </a:path>
            </a:pathLst>
          </a:custGeom>
          <a:blipFill rotWithShape="1">
            <a:blip r:embed="rId3">
              <a:alphaModFix/>
            </a:blip>
            <a:stretch>
              <a:fillRect b="0" l="0" r="0" t="0"/>
            </a:stretch>
          </a:blipFill>
          <a:ln>
            <a:noFill/>
          </a:ln>
        </p:spPr>
      </p:sp>
      <p:sp>
        <p:nvSpPr>
          <p:cNvPr id="163" name="Google Shape;163;p9"/>
          <p:cNvSpPr/>
          <p:nvPr/>
        </p:nvSpPr>
        <p:spPr>
          <a:xfrm>
            <a:off x="13329571" y="7044909"/>
            <a:ext cx="3086100" cy="3086100"/>
          </a:xfrm>
          <a:custGeom>
            <a:rect b="b" l="l" r="r" t="t"/>
            <a:pathLst>
              <a:path extrusionOk="0" h="3086100" w="3086100">
                <a:moveTo>
                  <a:pt x="0" y="0"/>
                </a:moveTo>
                <a:lnTo>
                  <a:pt x="3086100" y="0"/>
                </a:lnTo>
                <a:lnTo>
                  <a:pt x="3086100" y="3086100"/>
                </a:lnTo>
                <a:lnTo>
                  <a:pt x="0" y="3086100"/>
                </a:lnTo>
                <a:lnTo>
                  <a:pt x="0" y="0"/>
                </a:lnTo>
                <a:close/>
              </a:path>
            </a:pathLst>
          </a:custGeom>
          <a:blipFill rotWithShape="1">
            <a:blip r:embed="rId3">
              <a:alphaModFix/>
            </a:blip>
            <a:stretch>
              <a:fillRect b="0" l="0" r="0" t="0"/>
            </a:stretch>
          </a:blipFill>
          <a:ln>
            <a:noFill/>
          </a:ln>
        </p:spPr>
      </p:sp>
      <p:sp>
        <p:nvSpPr>
          <p:cNvPr id="164" name="Google Shape;164;p9"/>
          <p:cNvSpPr/>
          <p:nvPr/>
        </p:nvSpPr>
        <p:spPr>
          <a:xfrm>
            <a:off x="1512818" y="7044909"/>
            <a:ext cx="3086100" cy="3086100"/>
          </a:xfrm>
          <a:custGeom>
            <a:rect b="b" l="l" r="r" t="t"/>
            <a:pathLst>
              <a:path extrusionOk="0" h="3086100" w="3086100">
                <a:moveTo>
                  <a:pt x="0" y="0"/>
                </a:moveTo>
                <a:lnTo>
                  <a:pt x="3086100" y="0"/>
                </a:lnTo>
                <a:lnTo>
                  <a:pt x="3086100" y="3086100"/>
                </a:lnTo>
                <a:lnTo>
                  <a:pt x="0" y="3086100"/>
                </a:lnTo>
                <a:lnTo>
                  <a:pt x="0" y="0"/>
                </a:lnTo>
                <a:close/>
              </a:path>
            </a:pathLst>
          </a:custGeom>
          <a:blipFill rotWithShape="1">
            <a:blip r:embed="rId3">
              <a:alphaModFix/>
            </a:blip>
            <a:stretch>
              <a:fillRect b="0" l="0" r="0" t="0"/>
            </a:stretch>
          </a:blipFill>
          <a:ln>
            <a:noFill/>
          </a:ln>
        </p:spPr>
      </p:sp>
      <p:sp>
        <p:nvSpPr>
          <p:cNvPr id="165" name="Google Shape;165;p9"/>
          <p:cNvSpPr txBox="1"/>
          <p:nvPr/>
        </p:nvSpPr>
        <p:spPr>
          <a:xfrm>
            <a:off x="5455768" y="5834891"/>
            <a:ext cx="7376465" cy="680110"/>
          </a:xfrm>
          <a:prstGeom prst="rect">
            <a:avLst/>
          </a:prstGeom>
          <a:noFill/>
          <a:ln>
            <a:noFill/>
          </a:ln>
        </p:spPr>
        <p:txBody>
          <a:bodyPr anchorCtr="0" anchor="t" bIns="0" lIns="0" spcFirstLastPara="1" rIns="0" wrap="square" tIns="0">
            <a:spAutoFit/>
          </a:bodyPr>
          <a:lstStyle/>
          <a:p>
            <a:pPr indent="0" lvl="0" marL="0" marR="0" rtl="0" algn="ctr">
              <a:lnSpc>
                <a:spcPct val="140025"/>
              </a:lnSpc>
              <a:spcBef>
                <a:spcPts val="0"/>
              </a:spcBef>
              <a:spcAft>
                <a:spcPts val="0"/>
              </a:spcAft>
              <a:buNone/>
            </a:pPr>
            <a:r>
              <a:rPr b="0" i="0" lang="en-US" sz="3976" u="none" cap="none" strike="noStrike">
                <a:solidFill>
                  <a:srgbClr val="FFFFFF"/>
                </a:solidFill>
                <a:latin typeface="Arial"/>
                <a:ea typeface="Arial"/>
                <a:cs typeface="Arial"/>
                <a:sym typeface="Arial"/>
              </a:rPr>
              <a:t>Inaccessibility</a:t>
            </a:r>
            <a:endParaRPr/>
          </a:p>
        </p:txBody>
      </p:sp>
      <p:sp>
        <p:nvSpPr>
          <p:cNvPr id="166" name="Google Shape;166;p9"/>
          <p:cNvSpPr/>
          <p:nvPr/>
        </p:nvSpPr>
        <p:spPr>
          <a:xfrm>
            <a:off x="12872028" y="4455985"/>
            <a:ext cx="475869" cy="1648873"/>
          </a:xfrm>
          <a:custGeom>
            <a:rect b="b" l="l" r="r" t="t"/>
            <a:pathLst>
              <a:path extrusionOk="0" h="2198497" w="634492">
                <a:moveTo>
                  <a:pt x="0" y="2185289"/>
                </a:moveTo>
                <a:lnTo>
                  <a:pt x="585470" y="0"/>
                </a:lnTo>
                <a:lnTo>
                  <a:pt x="634492" y="13208"/>
                </a:lnTo>
                <a:lnTo>
                  <a:pt x="49022" y="2198497"/>
                </a:lnTo>
                <a:close/>
              </a:path>
            </a:pathLst>
          </a:custGeom>
          <a:solidFill>
            <a:srgbClr val="000000"/>
          </a:solidFill>
          <a:ln>
            <a:noFill/>
          </a:ln>
        </p:spPr>
      </p:sp>
      <p:sp>
        <p:nvSpPr>
          <p:cNvPr id="167" name="Google Shape;167;p9"/>
          <p:cNvSpPr/>
          <p:nvPr/>
        </p:nvSpPr>
        <p:spPr>
          <a:xfrm>
            <a:off x="12950914" y="6395504"/>
            <a:ext cx="397478" cy="2195607"/>
          </a:xfrm>
          <a:custGeom>
            <a:rect b="b" l="l" r="r" t="t"/>
            <a:pathLst>
              <a:path extrusionOk="0" h="2927477" w="529971">
                <a:moveTo>
                  <a:pt x="50038" y="0"/>
                </a:moveTo>
                <a:lnTo>
                  <a:pt x="529971" y="2919222"/>
                </a:lnTo>
                <a:lnTo>
                  <a:pt x="479806" y="2927477"/>
                </a:lnTo>
                <a:lnTo>
                  <a:pt x="0" y="8128"/>
                </a:lnTo>
                <a:close/>
              </a:path>
            </a:pathLst>
          </a:custGeom>
          <a:solidFill>
            <a:srgbClr val="000000"/>
          </a:solidFill>
          <a:ln>
            <a:noFill/>
          </a:ln>
        </p:spPr>
      </p:sp>
      <p:sp>
        <p:nvSpPr>
          <p:cNvPr id="168" name="Google Shape;168;p9"/>
          <p:cNvSpPr/>
          <p:nvPr/>
        </p:nvSpPr>
        <p:spPr>
          <a:xfrm>
            <a:off x="4809668" y="4635618"/>
            <a:ext cx="645604" cy="1665161"/>
          </a:xfrm>
          <a:custGeom>
            <a:rect b="b" l="l" r="r" t="t"/>
            <a:pathLst>
              <a:path extrusionOk="0" h="2220214" w="860806">
                <a:moveTo>
                  <a:pt x="47752" y="0"/>
                </a:moveTo>
                <a:lnTo>
                  <a:pt x="860806" y="2202561"/>
                </a:lnTo>
                <a:lnTo>
                  <a:pt x="813181" y="2220214"/>
                </a:lnTo>
                <a:lnTo>
                  <a:pt x="0" y="17526"/>
                </a:lnTo>
                <a:close/>
              </a:path>
            </a:pathLst>
          </a:custGeom>
          <a:solidFill>
            <a:srgbClr val="000000"/>
          </a:solidFill>
          <a:ln>
            <a:noFill/>
          </a:ln>
        </p:spPr>
      </p:sp>
      <p:sp>
        <p:nvSpPr>
          <p:cNvPr id="169" name="Google Shape;169;p9"/>
          <p:cNvSpPr/>
          <p:nvPr/>
        </p:nvSpPr>
        <p:spPr>
          <a:xfrm>
            <a:off x="4817660" y="6220482"/>
            <a:ext cx="638080" cy="2254092"/>
          </a:xfrm>
          <a:custGeom>
            <a:rect b="b" l="l" r="r" t="t"/>
            <a:pathLst>
              <a:path extrusionOk="0" h="3005455" w="850773">
                <a:moveTo>
                  <a:pt x="0" y="2992247"/>
                </a:moveTo>
                <a:lnTo>
                  <a:pt x="801751" y="0"/>
                </a:lnTo>
                <a:lnTo>
                  <a:pt x="850773" y="13208"/>
                </a:lnTo>
                <a:lnTo>
                  <a:pt x="49022" y="3005455"/>
                </a:lnTo>
                <a:close/>
              </a:path>
            </a:pathLst>
          </a:custGeom>
          <a:solidFill>
            <a:srgbClr val="000000"/>
          </a:solidFill>
          <a:ln>
            <a:noFill/>
          </a:ln>
        </p:spPr>
      </p:sp>
      <p:sp>
        <p:nvSpPr>
          <p:cNvPr id="170" name="Google Shape;170;p9"/>
          <p:cNvSpPr txBox="1"/>
          <p:nvPr/>
        </p:nvSpPr>
        <p:spPr>
          <a:xfrm>
            <a:off x="7689018" y="8175288"/>
            <a:ext cx="2909964" cy="617220"/>
          </a:xfrm>
          <a:prstGeom prst="rect">
            <a:avLst/>
          </a:prstGeom>
          <a:noFill/>
          <a:ln>
            <a:noFill/>
          </a:ln>
        </p:spPr>
        <p:txBody>
          <a:bodyPr anchorCtr="0" anchor="t" bIns="0" lIns="0" spcFirstLastPara="1" rIns="0" wrap="square" tIns="0">
            <a:spAutoFit/>
          </a:bodyPr>
          <a:lstStyle/>
          <a:p>
            <a:pPr indent="0" lvl="0" marL="0" marR="0" rtl="0" algn="ctr">
              <a:lnSpc>
                <a:spcPct val="139916"/>
              </a:lnSpc>
              <a:spcBef>
                <a:spcPts val="0"/>
              </a:spcBef>
              <a:spcAft>
                <a:spcPts val="0"/>
              </a:spcAft>
              <a:buNone/>
            </a:pPr>
            <a:r>
              <a:rPr b="0" i="0" lang="en-US" sz="1200" u="none" cap="none" strike="noStrike">
                <a:solidFill>
                  <a:srgbClr val="000000"/>
                </a:solidFill>
                <a:latin typeface="Arial"/>
                <a:ea typeface="Arial"/>
                <a:cs typeface="Arial"/>
                <a:sym typeface="Arial"/>
              </a:rPr>
              <a:t>A mind map with a center position taken by “inaccessibilty” and 4 possible branching paths</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