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</p:sldIdLst>
  <p:sldSz cy="10287000" cx="18288000"/>
  <p:notesSz cx="6858000" cy="9144000"/>
  <p:embeddedFontLst>
    <p:embeddedFont>
      <p:font typeface="Roboto Slab"/>
      <p:bold r:id="rId36"/>
    </p:embeddedFont>
    <p:embeddedFont>
      <p:font typeface="Montserrat"/>
      <p:bold r:id="rId37"/>
      <p:boldItalic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39" roundtripDataSignature="AMtx7miUz54X4CVrLY+X/Q8R30/+1SZH3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font" Target="fonts/Montserrat-bold.fntdata"/><Relationship Id="rId14" Type="http://schemas.openxmlformats.org/officeDocument/2006/relationships/slide" Target="slides/slide9.xml"/><Relationship Id="rId36" Type="http://schemas.openxmlformats.org/officeDocument/2006/relationships/font" Target="fonts/RobotoSlab-bold.fntdata"/><Relationship Id="rId17" Type="http://schemas.openxmlformats.org/officeDocument/2006/relationships/slide" Target="slides/slide12.xml"/><Relationship Id="rId39" Type="http://customschemas.google.com/relationships/presentationmetadata" Target="metadata"/><Relationship Id="rId16" Type="http://schemas.openxmlformats.org/officeDocument/2006/relationships/slide" Target="slides/slide11.xml"/><Relationship Id="rId38" Type="http://schemas.openxmlformats.org/officeDocument/2006/relationships/font" Target="fonts/Montserrat-boldItalic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Google Shape;363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6" name="Google Shape;386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6" name="Google Shape;396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6" name="Google Shape;406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7" name="Google Shape;417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6" name="Google Shape;426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2" name="Google Shape;432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3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4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4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4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4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4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4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4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4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3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3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3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3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3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3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3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3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3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3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3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3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3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3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3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3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3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3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3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3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3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3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3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3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4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4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4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4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4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3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3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3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3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://www.youtube.com/watch?v=EeQerqbLPXk" TargetMode="External"/><Relationship Id="rId4" Type="http://schemas.openxmlformats.org/officeDocument/2006/relationships/image" Target="../media/image1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9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9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8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3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6.png"/><Relationship Id="rId4" Type="http://schemas.openxmlformats.org/officeDocument/2006/relationships/image" Target="../media/image23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Relationship Id="rId4" Type="http://schemas.openxmlformats.org/officeDocument/2006/relationships/image" Target="../media/image20.png"/><Relationship Id="rId5" Type="http://schemas.openxmlformats.org/officeDocument/2006/relationships/image" Target="../media/image10.png"/><Relationship Id="rId6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Relationship Id="rId4" Type="http://schemas.openxmlformats.org/officeDocument/2006/relationships/image" Target="../media/image20.png"/><Relationship Id="rId5" Type="http://schemas.openxmlformats.org/officeDocument/2006/relationships/image" Target="../media/image10.png"/><Relationship Id="rId6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6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" name="Google Shape;84;p1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5" name="Google Shape;85;p1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6" name="Google Shape;86;p1"/>
          <p:cNvSpPr/>
          <p:nvPr/>
        </p:nvSpPr>
        <p:spPr>
          <a:xfrm>
            <a:off x="12137256" y="1727348"/>
            <a:ext cx="4269487" cy="5367356"/>
          </a:xfrm>
          <a:custGeom>
            <a:rect b="b" l="l" r="r" t="t"/>
            <a:pathLst>
              <a:path extrusionOk="0" h="5367356" w="4269487">
                <a:moveTo>
                  <a:pt x="0" y="0"/>
                </a:moveTo>
                <a:lnTo>
                  <a:pt x="4269488" y="0"/>
                </a:lnTo>
                <a:lnTo>
                  <a:pt x="4269488" y="5367356"/>
                </a:lnTo>
                <a:lnTo>
                  <a:pt x="0" y="53673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7" name="Google Shape;87;p1"/>
          <p:cNvSpPr txBox="1"/>
          <p:nvPr/>
        </p:nvSpPr>
        <p:spPr>
          <a:xfrm>
            <a:off x="0" y="242312"/>
            <a:ext cx="7383300" cy="42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6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206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WCAG ONLINE STANDARDS</a:t>
            </a:r>
            <a:endParaRPr/>
          </a:p>
        </p:txBody>
      </p:sp>
      <p:sp>
        <p:nvSpPr>
          <p:cNvPr id="88" name="Google Shape;88;p1"/>
          <p:cNvSpPr txBox="1"/>
          <p:nvPr/>
        </p:nvSpPr>
        <p:spPr>
          <a:xfrm>
            <a:off x="1556840" y="4556417"/>
            <a:ext cx="426948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What they are, why they matter, and tips on meeting them</a:t>
            </a:r>
            <a:endParaRPr/>
          </a:p>
        </p:txBody>
      </p:sp>
      <p:sp>
        <p:nvSpPr>
          <p:cNvPr id="89" name="Google Shape;89;p1"/>
          <p:cNvSpPr txBox="1"/>
          <p:nvPr/>
        </p:nvSpPr>
        <p:spPr>
          <a:xfrm>
            <a:off x="12137256" y="8191500"/>
            <a:ext cx="4269487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Office of disability services</a:t>
            </a:r>
            <a:endParaRPr/>
          </a:p>
        </p:txBody>
      </p:sp>
      <p:sp>
        <p:nvSpPr>
          <p:cNvPr id="90" name="Google Shape;90;p1"/>
          <p:cNvSpPr txBox="1"/>
          <p:nvPr/>
        </p:nvSpPr>
        <p:spPr>
          <a:xfrm>
            <a:off x="12137256" y="7028029"/>
            <a:ext cx="4269487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UNC Charlotte logo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3" name="Google Shape;193;p10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4" name="Google Shape;194;p10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5" name="Google Shape;195;p10"/>
          <p:cNvSpPr/>
          <p:nvPr/>
        </p:nvSpPr>
        <p:spPr>
          <a:xfrm>
            <a:off x="0" y="1028700"/>
            <a:ext cx="6429375" cy="4114800"/>
          </a:xfrm>
          <a:custGeom>
            <a:rect b="b" l="l" r="r" t="t"/>
            <a:pathLst>
              <a:path extrusionOk="0" h="4114800" w="6429375">
                <a:moveTo>
                  <a:pt x="0" y="0"/>
                </a:moveTo>
                <a:lnTo>
                  <a:pt x="6429375" y="0"/>
                </a:lnTo>
                <a:lnTo>
                  <a:pt x="642937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6" name="Google Shape;196;p10"/>
          <p:cNvSpPr txBox="1"/>
          <p:nvPr/>
        </p:nvSpPr>
        <p:spPr>
          <a:xfrm>
            <a:off x="6041825" y="515521"/>
            <a:ext cx="11792971" cy="1054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131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Requirement #1</a:t>
            </a:r>
            <a:endParaRPr/>
          </a:p>
        </p:txBody>
      </p:sp>
      <p:sp>
        <p:nvSpPr>
          <p:cNvPr id="197" name="Google Shape;197;p10"/>
          <p:cNvSpPr txBox="1"/>
          <p:nvPr/>
        </p:nvSpPr>
        <p:spPr>
          <a:xfrm>
            <a:off x="6041825" y="1852170"/>
            <a:ext cx="11990832" cy="20931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769795" lvl="1" marL="1539591" marR="0" rtl="0" algn="l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7131"/>
              <a:buFont typeface="Ultra"/>
              <a:buAutoNum type="arabicPeriod"/>
            </a:pPr>
            <a:r>
              <a:rPr b="1" i="0" lang="en-US" sz="7131" u="none" cap="none" strike="noStrike">
                <a:solidFill>
                  <a:srgbClr val="005035"/>
                </a:solidFill>
                <a:latin typeface="Ultra"/>
                <a:ea typeface="Ultra"/>
                <a:cs typeface="Ultra"/>
                <a:sym typeface="Ultra"/>
              </a:rPr>
              <a:t>Content must be Perceivable </a:t>
            </a:r>
            <a:endParaRPr/>
          </a:p>
        </p:txBody>
      </p:sp>
      <p:sp>
        <p:nvSpPr>
          <p:cNvPr id="198" name="Google Shape;198;p10"/>
          <p:cNvSpPr txBox="1"/>
          <p:nvPr/>
        </p:nvSpPr>
        <p:spPr>
          <a:xfrm>
            <a:off x="1028700" y="5469327"/>
            <a:ext cx="4269487" cy="3727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2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A Symbol of binoculors. </a:t>
            </a:r>
            <a:endParaRPr/>
          </a:p>
        </p:txBody>
      </p:sp>
      <p:sp>
        <p:nvSpPr>
          <p:cNvPr id="199" name="Google Shape;199;p10"/>
          <p:cNvSpPr txBox="1"/>
          <p:nvPr/>
        </p:nvSpPr>
        <p:spPr>
          <a:xfrm>
            <a:off x="6777687" y="4231077"/>
            <a:ext cx="11990700" cy="488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131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In groups, discuss:</a:t>
            </a:r>
            <a:endParaRPr b="0" i="0" sz="7131" u="none" cap="none" strike="noStrike">
              <a:solidFill>
                <a:srgbClr val="00503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131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What are different ways people of all ability levels perceive things?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4" name="Google Shape;204;p11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05" name="Google Shape;205;p11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06" name="Google Shape;206;p11"/>
          <p:cNvSpPr/>
          <p:nvPr/>
        </p:nvSpPr>
        <p:spPr>
          <a:xfrm>
            <a:off x="0" y="1028700"/>
            <a:ext cx="6429375" cy="4114800"/>
          </a:xfrm>
          <a:custGeom>
            <a:rect b="b" l="l" r="r" t="t"/>
            <a:pathLst>
              <a:path extrusionOk="0" h="4114800" w="6429375">
                <a:moveTo>
                  <a:pt x="0" y="0"/>
                </a:moveTo>
                <a:lnTo>
                  <a:pt x="6429375" y="0"/>
                </a:lnTo>
                <a:lnTo>
                  <a:pt x="642937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7" name="Google Shape;207;p11"/>
          <p:cNvSpPr txBox="1"/>
          <p:nvPr/>
        </p:nvSpPr>
        <p:spPr>
          <a:xfrm>
            <a:off x="6041825" y="515521"/>
            <a:ext cx="11792971" cy="1054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131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Requirement #1</a:t>
            </a:r>
            <a:endParaRPr/>
          </a:p>
        </p:txBody>
      </p:sp>
      <p:sp>
        <p:nvSpPr>
          <p:cNvPr id="208" name="Google Shape;208;p11"/>
          <p:cNvSpPr txBox="1"/>
          <p:nvPr/>
        </p:nvSpPr>
        <p:spPr>
          <a:xfrm>
            <a:off x="6297168" y="1827629"/>
            <a:ext cx="11990832" cy="20931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769795" lvl="1" marL="1539591" marR="0" rtl="0" algn="l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7131"/>
              <a:buFont typeface="Ultra"/>
              <a:buAutoNum type="arabicPeriod"/>
            </a:pPr>
            <a:r>
              <a:rPr b="1" i="0" lang="en-US" sz="7131" u="none" cap="none" strike="noStrike">
                <a:solidFill>
                  <a:srgbClr val="005035"/>
                </a:solidFill>
                <a:latin typeface="Ultra"/>
                <a:ea typeface="Ultra"/>
                <a:cs typeface="Ultra"/>
                <a:sym typeface="Ultra"/>
              </a:rPr>
              <a:t>Content must be Perceivable </a:t>
            </a:r>
            <a:endParaRPr/>
          </a:p>
        </p:txBody>
      </p:sp>
      <p:sp>
        <p:nvSpPr>
          <p:cNvPr id="209" name="Google Shape;209;p11"/>
          <p:cNvSpPr txBox="1"/>
          <p:nvPr/>
        </p:nvSpPr>
        <p:spPr>
          <a:xfrm>
            <a:off x="1028700" y="5469327"/>
            <a:ext cx="4269487" cy="3727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2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A Symbol of binoculors. </a:t>
            </a:r>
            <a:endParaRPr/>
          </a:p>
        </p:txBody>
      </p:sp>
      <p:sp>
        <p:nvSpPr>
          <p:cNvPr id="210" name="Google Shape;210;p11"/>
          <p:cNvSpPr txBox="1"/>
          <p:nvPr/>
        </p:nvSpPr>
        <p:spPr>
          <a:xfrm>
            <a:off x="6041825" y="5318196"/>
            <a:ext cx="11990832" cy="3190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Thinking of those with Disabilities and their perception of content online this requirement focuses on a few different categories: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AutoNum type="arabicPeriod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Text alternatives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AutoNum type="arabicPeriod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Time based media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AutoNum type="arabicPeriod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Adaptability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AutoNum type="arabicPeriod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Distinguishability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5" name="Google Shape;215;p12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16" name="Google Shape;216;p12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17" name="Google Shape;217;p12"/>
          <p:cNvSpPr/>
          <p:nvPr/>
        </p:nvSpPr>
        <p:spPr>
          <a:xfrm>
            <a:off x="5371938" y="2819097"/>
            <a:ext cx="6780946" cy="6780946"/>
          </a:xfrm>
          <a:custGeom>
            <a:rect b="b" l="l" r="r" t="t"/>
            <a:pathLst>
              <a:path extrusionOk="0" h="6780946" w="6780946">
                <a:moveTo>
                  <a:pt x="0" y="0"/>
                </a:moveTo>
                <a:lnTo>
                  <a:pt x="6780946" y="0"/>
                </a:lnTo>
                <a:lnTo>
                  <a:pt x="6780946" y="6780946"/>
                </a:lnTo>
                <a:lnTo>
                  <a:pt x="0" y="678094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8" name="Google Shape;218;p12"/>
          <p:cNvSpPr txBox="1"/>
          <p:nvPr/>
        </p:nvSpPr>
        <p:spPr>
          <a:xfrm>
            <a:off x="3247514" y="515521"/>
            <a:ext cx="11792971" cy="1054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131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Perceivable</a:t>
            </a:r>
            <a:endParaRPr/>
          </a:p>
        </p:txBody>
      </p:sp>
      <p:sp>
        <p:nvSpPr>
          <p:cNvPr id="219" name="Google Shape;219;p12"/>
          <p:cNvSpPr txBox="1"/>
          <p:nvPr/>
        </p:nvSpPr>
        <p:spPr>
          <a:xfrm>
            <a:off x="3247514" y="2295222"/>
            <a:ext cx="11792971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How is this slide lacking in all people’s ability to perceive it?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4" name="Google Shape;224;p13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25" name="Google Shape;225;p13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6" name="Google Shape;226;p13"/>
          <p:cNvSpPr txBox="1"/>
          <p:nvPr/>
        </p:nvSpPr>
        <p:spPr>
          <a:xfrm>
            <a:off x="3247514" y="515521"/>
            <a:ext cx="11792971" cy="1054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131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Perceivable</a:t>
            </a:r>
            <a:endParaRPr/>
          </a:p>
        </p:txBody>
      </p:sp>
      <p:sp>
        <p:nvSpPr>
          <p:cNvPr id="227" name="Google Shape;227;p13"/>
          <p:cNvSpPr txBox="1"/>
          <p:nvPr/>
        </p:nvSpPr>
        <p:spPr>
          <a:xfrm>
            <a:off x="3247514" y="2295222"/>
            <a:ext cx="11792971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How is this slide lacking in all people’s ability to perceive it?</a:t>
            </a:r>
            <a:endParaRPr/>
          </a:p>
        </p:txBody>
      </p:sp>
      <p:pic>
        <p:nvPicPr>
          <p:cNvPr id="228" name="Google Shape;228;p13" title="The Difference is Charlotte.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39463" y="3159408"/>
            <a:ext cx="10809075" cy="608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3" name="Google Shape;233;p14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4" name="Google Shape;234;p14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5" name="Google Shape;235;p14"/>
          <p:cNvSpPr txBox="1"/>
          <p:nvPr/>
        </p:nvSpPr>
        <p:spPr>
          <a:xfrm>
            <a:off x="3247514" y="515521"/>
            <a:ext cx="11792971" cy="1054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131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Perceivable</a:t>
            </a:r>
            <a:endParaRPr/>
          </a:p>
        </p:txBody>
      </p:sp>
      <p:sp>
        <p:nvSpPr>
          <p:cNvPr id="236" name="Google Shape;236;p14"/>
          <p:cNvSpPr txBox="1"/>
          <p:nvPr/>
        </p:nvSpPr>
        <p:spPr>
          <a:xfrm>
            <a:off x="3247514" y="1732379"/>
            <a:ext cx="11792971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How is this slide lacking in all people’s ability to perceive it?</a:t>
            </a:r>
            <a:endParaRPr/>
          </a:p>
        </p:txBody>
      </p:sp>
      <p:sp>
        <p:nvSpPr>
          <p:cNvPr id="237" name="Google Shape;237;p14"/>
          <p:cNvSpPr txBox="1"/>
          <p:nvPr/>
        </p:nvSpPr>
        <p:spPr>
          <a:xfrm>
            <a:off x="5621845" y="2924490"/>
            <a:ext cx="6309398" cy="26574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If you possess any of the qualities on the left, raise your right hand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000" u="none" cap="none" strike="noStrike">
              <a:solidFill>
                <a:srgbClr val="00503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If you possess any of the qualities in white raise your left hand </a:t>
            </a:r>
            <a:endParaRPr/>
          </a:p>
        </p:txBody>
      </p:sp>
      <p:sp>
        <p:nvSpPr>
          <p:cNvPr id="238" name="Google Shape;238;p14"/>
          <p:cNvSpPr txBox="1"/>
          <p:nvPr/>
        </p:nvSpPr>
        <p:spPr>
          <a:xfrm>
            <a:off x="1308242" y="6248715"/>
            <a:ext cx="6309398" cy="2124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Red hair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Green eyes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Left handed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Played a high school sport</a:t>
            </a:r>
            <a:endParaRPr/>
          </a:p>
        </p:txBody>
      </p:sp>
      <p:sp>
        <p:nvSpPr>
          <p:cNvPr id="239" name="Google Shape;239;p14"/>
          <p:cNvSpPr txBox="1"/>
          <p:nvPr/>
        </p:nvSpPr>
        <p:spPr>
          <a:xfrm>
            <a:off x="10112266" y="6286815"/>
            <a:ext cx="8288007" cy="2124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Right handed 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Lived in Charlotte for a decade or more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Wearing something yellow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Owns a cat  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4" name="Google Shape;244;p15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5" name="Google Shape;245;p15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246" name="Google Shape;246;p15"/>
          <p:cNvGrpSpPr/>
          <p:nvPr/>
        </p:nvGrpSpPr>
        <p:grpSpPr>
          <a:xfrm>
            <a:off x="8015361" y="108353"/>
            <a:ext cx="3086100" cy="3230761"/>
            <a:chOff x="0" y="-38100"/>
            <a:chExt cx="812800" cy="850900"/>
          </a:xfrm>
        </p:grpSpPr>
        <p:sp>
          <p:nvSpPr>
            <p:cNvPr id="247" name="Google Shape;247;p15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684859"/>
                  </a:lnTo>
                  <a:cubicBezTo>
                    <a:pt x="812800" y="718791"/>
                    <a:pt x="799321" y="751333"/>
                    <a:pt x="775327" y="775327"/>
                  </a:cubicBezTo>
                  <a:cubicBezTo>
                    <a:pt x="751333" y="799321"/>
                    <a:pt x="718791" y="812800"/>
                    <a:pt x="684859" y="812800"/>
                  </a:cubicBezTo>
                  <a:lnTo>
                    <a:pt x="127941" y="812800"/>
                  </a:lnTo>
                  <a:cubicBezTo>
                    <a:pt x="94009" y="812800"/>
                    <a:pt x="61467" y="799321"/>
                    <a:pt x="37473" y="775327"/>
                  </a:cubicBezTo>
                  <a:cubicBezTo>
                    <a:pt x="13479" y="751333"/>
                    <a:pt x="0" y="718791"/>
                    <a:pt x="0" y="68485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0050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8" name="Google Shape;248;p1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9" name="Google Shape;249;p15"/>
          <p:cNvSpPr txBox="1"/>
          <p:nvPr/>
        </p:nvSpPr>
        <p:spPr>
          <a:xfrm>
            <a:off x="156467" y="3208482"/>
            <a:ext cx="6426096" cy="7458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2B571F"/>
                </a:solidFill>
                <a:latin typeface="Arial"/>
                <a:ea typeface="Arial"/>
                <a:cs typeface="Arial"/>
                <a:sym typeface="Arial"/>
              </a:rPr>
              <a:t>Look at the colors listed here and on your own identify the the number you consider: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2B571F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2B571F"/>
                </a:solidFill>
                <a:latin typeface="Arial"/>
                <a:ea typeface="Arial"/>
                <a:cs typeface="Arial"/>
                <a:sym typeface="Arial"/>
              </a:rPr>
              <a:t>Charlotte Green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2B571F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2B571F"/>
                </a:solidFill>
                <a:latin typeface="Arial"/>
                <a:ea typeface="Arial"/>
                <a:cs typeface="Arial"/>
                <a:sym typeface="Arial"/>
              </a:rPr>
              <a:t>Niner Gold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2B571F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2B571F"/>
                </a:solidFill>
                <a:latin typeface="Arial"/>
                <a:ea typeface="Arial"/>
                <a:cs typeface="Arial"/>
                <a:sym typeface="Arial"/>
              </a:rPr>
              <a:t>Quartz White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2B571F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2B571F"/>
                </a:solidFill>
                <a:latin typeface="Arial"/>
                <a:ea typeface="Arial"/>
                <a:cs typeface="Arial"/>
                <a:sym typeface="Arial"/>
              </a:rPr>
              <a:t>Jasper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2B571F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2B571F"/>
                </a:solidFill>
                <a:latin typeface="Arial"/>
                <a:ea typeface="Arial"/>
                <a:cs typeface="Arial"/>
                <a:sym typeface="Arial"/>
              </a:rPr>
              <a:t>Pine Green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2B571F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2B571F"/>
                </a:solidFill>
                <a:latin typeface="Arial"/>
                <a:ea typeface="Arial"/>
                <a:cs typeface="Arial"/>
                <a:sym typeface="Arial"/>
              </a:rPr>
              <a:t>Clay red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2B571F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2B571F"/>
                </a:solidFill>
                <a:latin typeface="Arial"/>
                <a:ea typeface="Arial"/>
                <a:cs typeface="Arial"/>
                <a:sym typeface="Arial"/>
              </a:rPr>
              <a:t>Sky blue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2B571F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2B571F"/>
                </a:solidFill>
                <a:latin typeface="Arial"/>
                <a:ea typeface="Arial"/>
                <a:cs typeface="Arial"/>
                <a:sym typeface="Arial"/>
              </a:rPr>
              <a:t>Ore Black</a:t>
            </a:r>
            <a:endParaRPr/>
          </a:p>
          <a:p>
            <a:pPr indent="0" lvl="0" marL="0" marR="0" rtl="0"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000" u="none" cap="none" strike="noStrike">
              <a:solidFill>
                <a:srgbClr val="2B571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000" u="none" cap="none" strike="noStrike">
              <a:solidFill>
                <a:srgbClr val="2B571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000" u="none" cap="none" strike="noStrike">
              <a:solidFill>
                <a:srgbClr val="2B571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0" name="Google Shape;250;p15"/>
          <p:cNvGrpSpPr/>
          <p:nvPr/>
        </p:nvGrpSpPr>
        <p:grpSpPr>
          <a:xfrm>
            <a:off x="8018992" y="3184928"/>
            <a:ext cx="3086100" cy="3230761"/>
            <a:chOff x="0" y="-38100"/>
            <a:chExt cx="812800" cy="850900"/>
          </a:xfrm>
        </p:grpSpPr>
        <p:sp>
          <p:nvSpPr>
            <p:cNvPr id="251" name="Google Shape;251;p15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684859"/>
                  </a:lnTo>
                  <a:cubicBezTo>
                    <a:pt x="812800" y="718791"/>
                    <a:pt x="799321" y="751333"/>
                    <a:pt x="775327" y="775327"/>
                  </a:cubicBezTo>
                  <a:cubicBezTo>
                    <a:pt x="751333" y="799321"/>
                    <a:pt x="718791" y="812800"/>
                    <a:pt x="684859" y="812800"/>
                  </a:cubicBezTo>
                  <a:lnTo>
                    <a:pt x="127941" y="812800"/>
                  </a:lnTo>
                  <a:cubicBezTo>
                    <a:pt x="94009" y="812800"/>
                    <a:pt x="61467" y="799321"/>
                    <a:pt x="37473" y="775327"/>
                  </a:cubicBezTo>
                  <a:cubicBezTo>
                    <a:pt x="13479" y="751333"/>
                    <a:pt x="0" y="718791"/>
                    <a:pt x="0" y="68485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F1E6B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" name="Google Shape;252;p1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3" name="Google Shape;253;p15"/>
          <p:cNvGrpSpPr/>
          <p:nvPr/>
        </p:nvGrpSpPr>
        <p:grpSpPr>
          <a:xfrm>
            <a:off x="14075523" y="113116"/>
            <a:ext cx="3086100" cy="3230761"/>
            <a:chOff x="0" y="-38100"/>
            <a:chExt cx="812800" cy="850900"/>
          </a:xfrm>
        </p:grpSpPr>
        <p:sp>
          <p:nvSpPr>
            <p:cNvPr id="254" name="Google Shape;254;p15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684859"/>
                  </a:lnTo>
                  <a:cubicBezTo>
                    <a:pt x="812800" y="718791"/>
                    <a:pt x="799321" y="751333"/>
                    <a:pt x="775327" y="775327"/>
                  </a:cubicBezTo>
                  <a:cubicBezTo>
                    <a:pt x="751333" y="799321"/>
                    <a:pt x="718791" y="812800"/>
                    <a:pt x="684859" y="812800"/>
                  </a:cubicBezTo>
                  <a:lnTo>
                    <a:pt x="127941" y="812800"/>
                  </a:lnTo>
                  <a:cubicBezTo>
                    <a:pt x="94009" y="812800"/>
                    <a:pt x="61467" y="799321"/>
                    <a:pt x="37473" y="775327"/>
                  </a:cubicBezTo>
                  <a:cubicBezTo>
                    <a:pt x="13479" y="751333"/>
                    <a:pt x="0" y="718791"/>
                    <a:pt x="0" y="68485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802F2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5" name="Google Shape;255;p1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6" name="Google Shape;256;p15"/>
          <p:cNvGrpSpPr/>
          <p:nvPr/>
        </p:nvGrpSpPr>
        <p:grpSpPr>
          <a:xfrm>
            <a:off x="14187561" y="3130496"/>
            <a:ext cx="3086100" cy="3230761"/>
            <a:chOff x="0" y="-38100"/>
            <a:chExt cx="812800" cy="850900"/>
          </a:xfrm>
        </p:grpSpPr>
        <p:sp>
          <p:nvSpPr>
            <p:cNvPr id="257" name="Google Shape;257;p15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684859"/>
                  </a:lnTo>
                  <a:cubicBezTo>
                    <a:pt x="812800" y="718791"/>
                    <a:pt x="799321" y="751333"/>
                    <a:pt x="775327" y="775327"/>
                  </a:cubicBezTo>
                  <a:cubicBezTo>
                    <a:pt x="751333" y="799321"/>
                    <a:pt x="718791" y="812800"/>
                    <a:pt x="684859" y="812800"/>
                  </a:cubicBezTo>
                  <a:lnTo>
                    <a:pt x="127941" y="812800"/>
                  </a:lnTo>
                  <a:cubicBezTo>
                    <a:pt x="94009" y="812800"/>
                    <a:pt x="61467" y="799321"/>
                    <a:pt x="37473" y="775327"/>
                  </a:cubicBezTo>
                  <a:cubicBezTo>
                    <a:pt x="13479" y="751333"/>
                    <a:pt x="0" y="718791"/>
                    <a:pt x="0" y="68485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A4966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" name="Google Shape;258;p1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9" name="Google Shape;259;p15"/>
          <p:cNvGrpSpPr/>
          <p:nvPr/>
        </p:nvGrpSpPr>
        <p:grpSpPr>
          <a:xfrm>
            <a:off x="11102621" y="3130496"/>
            <a:ext cx="3086100" cy="3230761"/>
            <a:chOff x="0" y="-38100"/>
            <a:chExt cx="812800" cy="850900"/>
          </a:xfrm>
        </p:grpSpPr>
        <p:sp>
          <p:nvSpPr>
            <p:cNvPr id="260" name="Google Shape;260;p15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684859"/>
                  </a:lnTo>
                  <a:cubicBezTo>
                    <a:pt x="812800" y="718791"/>
                    <a:pt x="799321" y="751333"/>
                    <a:pt x="775327" y="775327"/>
                  </a:cubicBezTo>
                  <a:cubicBezTo>
                    <a:pt x="751333" y="799321"/>
                    <a:pt x="718791" y="812800"/>
                    <a:pt x="684859" y="812800"/>
                  </a:cubicBezTo>
                  <a:lnTo>
                    <a:pt x="127941" y="812800"/>
                  </a:lnTo>
                  <a:cubicBezTo>
                    <a:pt x="94009" y="812800"/>
                    <a:pt x="61467" y="799321"/>
                    <a:pt x="37473" y="775327"/>
                  </a:cubicBezTo>
                  <a:cubicBezTo>
                    <a:pt x="13479" y="751333"/>
                    <a:pt x="0" y="718791"/>
                    <a:pt x="0" y="68485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8990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" name="Google Shape;261;p1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2" name="Google Shape;262;p15"/>
          <p:cNvGrpSpPr/>
          <p:nvPr/>
        </p:nvGrpSpPr>
        <p:grpSpPr>
          <a:xfrm>
            <a:off x="8016521" y="6280553"/>
            <a:ext cx="3086100" cy="3230761"/>
            <a:chOff x="0" y="-38100"/>
            <a:chExt cx="812800" cy="850900"/>
          </a:xfrm>
        </p:grpSpPr>
        <p:sp>
          <p:nvSpPr>
            <p:cNvPr id="263" name="Google Shape;263;p15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684859"/>
                  </a:lnTo>
                  <a:cubicBezTo>
                    <a:pt x="812800" y="718791"/>
                    <a:pt x="799321" y="751333"/>
                    <a:pt x="775327" y="775327"/>
                  </a:cubicBezTo>
                  <a:cubicBezTo>
                    <a:pt x="751333" y="799321"/>
                    <a:pt x="718791" y="812800"/>
                    <a:pt x="684859" y="812800"/>
                  </a:cubicBezTo>
                  <a:lnTo>
                    <a:pt x="127941" y="812800"/>
                  </a:lnTo>
                  <a:cubicBezTo>
                    <a:pt x="94009" y="812800"/>
                    <a:pt x="61467" y="799321"/>
                    <a:pt x="37473" y="775327"/>
                  </a:cubicBezTo>
                  <a:cubicBezTo>
                    <a:pt x="13479" y="751333"/>
                    <a:pt x="0" y="718791"/>
                    <a:pt x="0" y="68485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4" name="Google Shape;264;p1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5" name="Google Shape;265;p15"/>
          <p:cNvGrpSpPr/>
          <p:nvPr/>
        </p:nvGrpSpPr>
        <p:grpSpPr>
          <a:xfrm>
            <a:off x="11101461" y="6280553"/>
            <a:ext cx="3086100" cy="3230761"/>
            <a:chOff x="0" y="-38100"/>
            <a:chExt cx="812800" cy="850900"/>
          </a:xfrm>
        </p:grpSpPr>
        <p:sp>
          <p:nvSpPr>
            <p:cNvPr id="266" name="Google Shape;266;p15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684859"/>
                  </a:lnTo>
                  <a:cubicBezTo>
                    <a:pt x="812800" y="718791"/>
                    <a:pt x="799321" y="751333"/>
                    <a:pt x="775327" y="775327"/>
                  </a:cubicBezTo>
                  <a:cubicBezTo>
                    <a:pt x="751333" y="799321"/>
                    <a:pt x="718791" y="812800"/>
                    <a:pt x="684859" y="812800"/>
                  </a:cubicBezTo>
                  <a:lnTo>
                    <a:pt x="127941" y="812800"/>
                  </a:lnTo>
                  <a:cubicBezTo>
                    <a:pt x="94009" y="812800"/>
                    <a:pt x="61467" y="799321"/>
                    <a:pt x="37473" y="775327"/>
                  </a:cubicBezTo>
                  <a:cubicBezTo>
                    <a:pt x="13479" y="751333"/>
                    <a:pt x="0" y="718791"/>
                    <a:pt x="0" y="68485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10182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" name="Google Shape;267;p1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8" name="Google Shape;268;p15"/>
          <p:cNvSpPr txBox="1"/>
          <p:nvPr/>
        </p:nvSpPr>
        <p:spPr>
          <a:xfrm>
            <a:off x="9464470" y="1505552"/>
            <a:ext cx="187881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269" name="Google Shape;269;p15"/>
          <p:cNvSpPr txBox="1"/>
          <p:nvPr/>
        </p:nvSpPr>
        <p:spPr>
          <a:xfrm>
            <a:off x="12416625" y="1505552"/>
            <a:ext cx="222885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270" name="Google Shape;270;p15"/>
          <p:cNvSpPr txBox="1"/>
          <p:nvPr/>
        </p:nvSpPr>
        <p:spPr>
          <a:xfrm>
            <a:off x="15502011" y="1474932"/>
            <a:ext cx="224076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271" name="Google Shape;271;p15"/>
          <p:cNvSpPr txBox="1"/>
          <p:nvPr/>
        </p:nvSpPr>
        <p:spPr>
          <a:xfrm>
            <a:off x="9422917" y="4577364"/>
            <a:ext cx="229433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272" name="Google Shape;272;p15"/>
          <p:cNvSpPr txBox="1"/>
          <p:nvPr/>
        </p:nvSpPr>
        <p:spPr>
          <a:xfrm>
            <a:off x="12529437" y="4586889"/>
            <a:ext cx="230148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273" name="Google Shape;273;p15"/>
          <p:cNvSpPr txBox="1"/>
          <p:nvPr/>
        </p:nvSpPr>
        <p:spPr>
          <a:xfrm>
            <a:off x="15618216" y="4577364"/>
            <a:ext cx="224790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/>
          </a:p>
        </p:txBody>
      </p:sp>
      <p:sp>
        <p:nvSpPr>
          <p:cNvPr id="274" name="Google Shape;274;p15"/>
          <p:cNvSpPr txBox="1"/>
          <p:nvPr/>
        </p:nvSpPr>
        <p:spPr>
          <a:xfrm>
            <a:off x="9366899" y="7672989"/>
            <a:ext cx="195143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/>
          </a:p>
        </p:txBody>
      </p:sp>
      <p:sp>
        <p:nvSpPr>
          <p:cNvPr id="275" name="Google Shape;275;p15"/>
          <p:cNvSpPr txBox="1"/>
          <p:nvPr/>
        </p:nvSpPr>
        <p:spPr>
          <a:xfrm>
            <a:off x="12528067" y="7672989"/>
            <a:ext cx="232886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/>
          </a:p>
        </p:txBody>
      </p:sp>
      <p:grpSp>
        <p:nvGrpSpPr>
          <p:cNvPr id="276" name="Google Shape;276;p15"/>
          <p:cNvGrpSpPr/>
          <p:nvPr/>
        </p:nvGrpSpPr>
        <p:grpSpPr>
          <a:xfrm>
            <a:off x="11101461" y="113116"/>
            <a:ext cx="3086100" cy="3230761"/>
            <a:chOff x="0" y="-38100"/>
            <a:chExt cx="812800" cy="850900"/>
          </a:xfrm>
        </p:grpSpPr>
        <p:sp>
          <p:nvSpPr>
            <p:cNvPr id="277" name="Google Shape;277;p15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127941" y="0"/>
                  </a:moveTo>
                  <a:lnTo>
                    <a:pt x="684859" y="0"/>
                  </a:lnTo>
                  <a:cubicBezTo>
                    <a:pt x="718791" y="0"/>
                    <a:pt x="751333" y="13479"/>
                    <a:pt x="775327" y="37473"/>
                  </a:cubicBezTo>
                  <a:cubicBezTo>
                    <a:pt x="799321" y="61467"/>
                    <a:pt x="812800" y="94009"/>
                    <a:pt x="812800" y="127941"/>
                  </a:cubicBezTo>
                  <a:lnTo>
                    <a:pt x="812800" y="684859"/>
                  </a:lnTo>
                  <a:cubicBezTo>
                    <a:pt x="812800" y="718791"/>
                    <a:pt x="799321" y="751333"/>
                    <a:pt x="775327" y="775327"/>
                  </a:cubicBezTo>
                  <a:cubicBezTo>
                    <a:pt x="751333" y="799321"/>
                    <a:pt x="718791" y="812800"/>
                    <a:pt x="684859" y="812800"/>
                  </a:cubicBezTo>
                  <a:lnTo>
                    <a:pt x="127941" y="812800"/>
                  </a:lnTo>
                  <a:cubicBezTo>
                    <a:pt x="94009" y="812800"/>
                    <a:pt x="61467" y="799321"/>
                    <a:pt x="37473" y="775327"/>
                  </a:cubicBezTo>
                  <a:cubicBezTo>
                    <a:pt x="13479" y="751333"/>
                    <a:pt x="0" y="718791"/>
                    <a:pt x="0" y="684859"/>
                  </a:cubicBezTo>
                  <a:lnTo>
                    <a:pt x="0" y="127941"/>
                  </a:lnTo>
                  <a:cubicBezTo>
                    <a:pt x="0" y="94009"/>
                    <a:pt x="13479" y="61467"/>
                    <a:pt x="37473" y="37473"/>
                  </a:cubicBezTo>
                  <a:cubicBezTo>
                    <a:pt x="61467" y="13479"/>
                    <a:pt x="94009" y="0"/>
                    <a:pt x="127941" y="0"/>
                  </a:cubicBezTo>
                  <a:close/>
                </a:path>
              </a:pathLst>
            </a:custGeom>
            <a:solidFill>
              <a:srgbClr val="00737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" name="Google Shape;278;p1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711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9" name="Google Shape;279;p15"/>
          <p:cNvSpPr txBox="1"/>
          <p:nvPr/>
        </p:nvSpPr>
        <p:spPr>
          <a:xfrm>
            <a:off x="5374" y="286352"/>
            <a:ext cx="8009987" cy="1054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131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Perceivable</a:t>
            </a:r>
            <a:endParaRPr/>
          </a:p>
        </p:txBody>
      </p:sp>
      <p:sp>
        <p:nvSpPr>
          <p:cNvPr id="280" name="Google Shape;280;p15"/>
          <p:cNvSpPr txBox="1"/>
          <p:nvPr/>
        </p:nvSpPr>
        <p:spPr>
          <a:xfrm>
            <a:off x="12649511" y="1436832"/>
            <a:ext cx="222885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5" name="Google Shape;285;p16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86" name="Google Shape;286;p16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87" name="Google Shape;287;p16"/>
          <p:cNvSpPr txBox="1"/>
          <p:nvPr/>
        </p:nvSpPr>
        <p:spPr>
          <a:xfrm>
            <a:off x="3247514" y="515521"/>
            <a:ext cx="11792971" cy="1054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131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Perceivable</a:t>
            </a:r>
            <a:endParaRPr/>
          </a:p>
        </p:txBody>
      </p:sp>
      <p:sp>
        <p:nvSpPr>
          <p:cNvPr id="288" name="Google Shape;288;p16"/>
          <p:cNvSpPr txBox="1"/>
          <p:nvPr/>
        </p:nvSpPr>
        <p:spPr>
          <a:xfrm>
            <a:off x="5989301" y="1732379"/>
            <a:ext cx="6309398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Major considerations </a:t>
            </a:r>
            <a:endParaRPr/>
          </a:p>
        </p:txBody>
      </p:sp>
      <p:sp>
        <p:nvSpPr>
          <p:cNvPr id="289" name="Google Shape;289;p16"/>
          <p:cNvSpPr txBox="1"/>
          <p:nvPr/>
        </p:nvSpPr>
        <p:spPr>
          <a:xfrm>
            <a:off x="5374" y="2926148"/>
            <a:ext cx="17638902" cy="45732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99413" lvl="1" marL="798826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699"/>
              <a:buFont typeface="Arial"/>
              <a:buChar char="•"/>
            </a:pPr>
            <a:r>
              <a:rPr b="0" i="0" lang="en-US" sz="3699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There should be text alternatives to all visual media</a:t>
            </a:r>
            <a:endParaRPr/>
          </a:p>
          <a:p>
            <a:pPr indent="-399413" lvl="1" marL="798826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699"/>
              <a:buFont typeface="Arial"/>
              <a:buChar char="•"/>
            </a:pPr>
            <a:r>
              <a:rPr b="0" i="0" lang="en-US" sz="3699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Video and audio should have some other form of consumption (captions/transcripts)</a:t>
            </a:r>
            <a:endParaRPr/>
          </a:p>
          <a:p>
            <a:pPr indent="-399413" lvl="1" marL="798826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699"/>
              <a:buFont typeface="Arial"/>
              <a:buChar char="•"/>
            </a:pPr>
            <a:r>
              <a:rPr b="0" i="0" lang="en-US" sz="3699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Information should NOT rely on sensory characteristics </a:t>
            </a:r>
            <a:endParaRPr/>
          </a:p>
          <a:p>
            <a:pPr indent="-399413" lvl="1" marL="798826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699"/>
              <a:buFont typeface="Arial"/>
              <a:buChar char="•"/>
            </a:pPr>
            <a:r>
              <a:rPr b="0" i="0" lang="en-US" sz="3699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Information should be simply presented</a:t>
            </a:r>
            <a:endParaRPr/>
          </a:p>
          <a:p>
            <a:pPr indent="-399413" lvl="1" marL="798826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699"/>
              <a:buFont typeface="Arial"/>
              <a:buChar char="•"/>
            </a:pPr>
            <a:r>
              <a:rPr b="0" i="0" lang="en-US" sz="3699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Information should be easily perceived, contrasting colors should be used, and all information is easily distinguished from anything else. 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4" name="Google Shape;294;p17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95" name="Google Shape;295;p17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96" name="Google Shape;296;p17"/>
          <p:cNvCxnSpPr/>
          <p:nvPr/>
        </p:nvCxnSpPr>
        <p:spPr>
          <a:xfrm rot="10800000">
            <a:off x="157774" y="39588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97" name="Google Shape;297;p17"/>
          <p:cNvSpPr/>
          <p:nvPr/>
        </p:nvSpPr>
        <p:spPr>
          <a:xfrm>
            <a:off x="1181100" y="1181100"/>
            <a:ext cx="4001643" cy="4114800"/>
          </a:xfrm>
          <a:custGeom>
            <a:rect b="b" l="l" r="r" t="t"/>
            <a:pathLst>
              <a:path extrusionOk="0" h="4114800" w="4001643">
                <a:moveTo>
                  <a:pt x="0" y="0"/>
                </a:moveTo>
                <a:lnTo>
                  <a:pt x="4001643" y="0"/>
                </a:lnTo>
                <a:lnTo>
                  <a:pt x="400164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98" name="Google Shape;298;p17"/>
          <p:cNvSpPr txBox="1"/>
          <p:nvPr/>
        </p:nvSpPr>
        <p:spPr>
          <a:xfrm>
            <a:off x="6194225" y="667921"/>
            <a:ext cx="11792971" cy="1054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131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Requirement #2</a:t>
            </a:r>
            <a:endParaRPr/>
          </a:p>
        </p:txBody>
      </p:sp>
      <p:sp>
        <p:nvSpPr>
          <p:cNvPr id="299" name="Google Shape;299;p17"/>
          <p:cNvSpPr txBox="1"/>
          <p:nvPr/>
        </p:nvSpPr>
        <p:spPr>
          <a:xfrm>
            <a:off x="6449568" y="1980029"/>
            <a:ext cx="11990700" cy="23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914400" marR="0" rtl="0" algn="l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131" u="none" cap="none" strike="noStrike">
                <a:solidFill>
                  <a:srgbClr val="005035"/>
                </a:solidFill>
                <a:latin typeface="Ultra"/>
                <a:ea typeface="Ultra"/>
                <a:cs typeface="Ultra"/>
                <a:sym typeface="Ultra"/>
              </a:rPr>
              <a:t>Content must be operable </a:t>
            </a:r>
            <a:endParaRPr/>
          </a:p>
        </p:txBody>
      </p:sp>
      <p:sp>
        <p:nvSpPr>
          <p:cNvPr id="300" name="Google Shape;300;p17"/>
          <p:cNvSpPr txBox="1"/>
          <p:nvPr/>
        </p:nvSpPr>
        <p:spPr>
          <a:xfrm>
            <a:off x="1181100" y="5621727"/>
            <a:ext cx="4269487" cy="7632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2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A Symbol of  a hammer and a wrench. </a:t>
            </a:r>
            <a:endParaRPr/>
          </a:p>
        </p:txBody>
      </p:sp>
      <p:sp>
        <p:nvSpPr>
          <p:cNvPr id="301" name="Google Shape;301;p17"/>
          <p:cNvSpPr txBox="1"/>
          <p:nvPr/>
        </p:nvSpPr>
        <p:spPr>
          <a:xfrm>
            <a:off x="4900788" y="5460027"/>
            <a:ext cx="13387200" cy="402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13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In groups, discuss: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73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When was the last time you found something that didn’t work online?</a:t>
            </a:r>
            <a:endParaRPr sz="10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6" name="Google Shape;306;p18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07" name="Google Shape;307;p18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08" name="Google Shape;308;p18"/>
          <p:cNvCxnSpPr/>
          <p:nvPr/>
        </p:nvCxnSpPr>
        <p:spPr>
          <a:xfrm rot="10800000">
            <a:off x="157774" y="39588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09" name="Google Shape;309;p18"/>
          <p:cNvSpPr/>
          <p:nvPr/>
        </p:nvSpPr>
        <p:spPr>
          <a:xfrm>
            <a:off x="1181100" y="1181100"/>
            <a:ext cx="4001643" cy="4114800"/>
          </a:xfrm>
          <a:custGeom>
            <a:rect b="b" l="l" r="r" t="t"/>
            <a:pathLst>
              <a:path extrusionOk="0" h="4114800" w="4001643">
                <a:moveTo>
                  <a:pt x="0" y="0"/>
                </a:moveTo>
                <a:lnTo>
                  <a:pt x="4001643" y="0"/>
                </a:lnTo>
                <a:lnTo>
                  <a:pt x="400164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10" name="Google Shape;310;p18"/>
          <p:cNvSpPr txBox="1"/>
          <p:nvPr/>
        </p:nvSpPr>
        <p:spPr>
          <a:xfrm>
            <a:off x="6194225" y="667921"/>
            <a:ext cx="11792971" cy="1054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131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Requirement #2</a:t>
            </a:r>
            <a:endParaRPr/>
          </a:p>
        </p:txBody>
      </p:sp>
      <p:sp>
        <p:nvSpPr>
          <p:cNvPr id="311" name="Google Shape;311;p18"/>
          <p:cNvSpPr txBox="1"/>
          <p:nvPr/>
        </p:nvSpPr>
        <p:spPr>
          <a:xfrm>
            <a:off x="6449568" y="1980029"/>
            <a:ext cx="11990700" cy="23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914400" marR="0" rtl="0" algn="l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131" u="none" cap="none" strike="noStrike">
                <a:solidFill>
                  <a:srgbClr val="005035"/>
                </a:solidFill>
                <a:latin typeface="Ultra"/>
                <a:ea typeface="Ultra"/>
                <a:cs typeface="Ultra"/>
                <a:sym typeface="Ultra"/>
              </a:rPr>
              <a:t>Content must be operable </a:t>
            </a:r>
            <a:endParaRPr/>
          </a:p>
        </p:txBody>
      </p:sp>
      <p:sp>
        <p:nvSpPr>
          <p:cNvPr id="312" name="Google Shape;312;p18"/>
          <p:cNvSpPr txBox="1"/>
          <p:nvPr/>
        </p:nvSpPr>
        <p:spPr>
          <a:xfrm>
            <a:off x="1181100" y="5621727"/>
            <a:ext cx="4269487" cy="7632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2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A Symbol of  a hammer and a wrench. </a:t>
            </a:r>
            <a:endParaRPr/>
          </a:p>
        </p:txBody>
      </p:sp>
      <p:sp>
        <p:nvSpPr>
          <p:cNvPr id="313" name="Google Shape;313;p18"/>
          <p:cNvSpPr txBox="1"/>
          <p:nvPr/>
        </p:nvSpPr>
        <p:spPr>
          <a:xfrm>
            <a:off x="7116623" y="4619625"/>
            <a:ext cx="8888214" cy="37242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For content to be considered operable it must: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000" u="none" cap="none" strike="noStrike">
              <a:solidFill>
                <a:srgbClr val="00503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 Allow for multiple forms of navigation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Not have timed features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Avoid flashes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Be easily Navigable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Allow for multiple input forms 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8" name="Google Shape;318;p19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9" name="Google Shape;319;p19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20" name="Google Shape;320;p19"/>
          <p:cNvCxnSpPr/>
          <p:nvPr/>
        </p:nvCxnSpPr>
        <p:spPr>
          <a:xfrm rot="10800000">
            <a:off x="157774" y="39588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21" name="Google Shape;321;p19"/>
          <p:cNvSpPr/>
          <p:nvPr/>
        </p:nvSpPr>
        <p:spPr>
          <a:xfrm>
            <a:off x="1016710" y="799301"/>
            <a:ext cx="5119502" cy="4114800"/>
          </a:xfrm>
          <a:custGeom>
            <a:rect b="b" l="l" r="r" t="t"/>
            <a:pathLst>
              <a:path extrusionOk="0" h="4114800" w="5119502">
                <a:moveTo>
                  <a:pt x="0" y="0"/>
                </a:moveTo>
                <a:lnTo>
                  <a:pt x="5119502" y="0"/>
                </a:lnTo>
                <a:lnTo>
                  <a:pt x="511950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2" name="Google Shape;322;p19"/>
          <p:cNvSpPr txBox="1"/>
          <p:nvPr/>
        </p:nvSpPr>
        <p:spPr>
          <a:xfrm>
            <a:off x="6194225" y="667921"/>
            <a:ext cx="11792971" cy="1054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131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Requirement #3</a:t>
            </a:r>
            <a:endParaRPr/>
          </a:p>
        </p:txBody>
      </p:sp>
      <p:sp>
        <p:nvSpPr>
          <p:cNvPr id="323" name="Google Shape;323;p19"/>
          <p:cNvSpPr txBox="1"/>
          <p:nvPr/>
        </p:nvSpPr>
        <p:spPr>
          <a:xfrm>
            <a:off x="6449568" y="1980029"/>
            <a:ext cx="11990700" cy="23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914400" marR="0" rtl="0" algn="l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131" u="none" cap="none" strike="noStrike">
                <a:solidFill>
                  <a:srgbClr val="005035"/>
                </a:solidFill>
                <a:latin typeface="Ultra"/>
                <a:ea typeface="Ultra"/>
                <a:cs typeface="Ultra"/>
                <a:sym typeface="Ultra"/>
              </a:rPr>
              <a:t>Content must be understandable</a:t>
            </a:r>
            <a:endParaRPr/>
          </a:p>
        </p:txBody>
      </p:sp>
      <p:sp>
        <p:nvSpPr>
          <p:cNvPr id="324" name="Google Shape;324;p19"/>
          <p:cNvSpPr txBox="1"/>
          <p:nvPr/>
        </p:nvSpPr>
        <p:spPr>
          <a:xfrm>
            <a:off x="1181100" y="5621727"/>
            <a:ext cx="4269487" cy="11537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2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A symbol representing translation between English and Mandarin</a:t>
            </a:r>
            <a:endParaRPr/>
          </a:p>
        </p:txBody>
      </p:sp>
      <p:sp>
        <p:nvSpPr>
          <p:cNvPr id="325" name="Google Shape;325;p19"/>
          <p:cNvSpPr txBox="1"/>
          <p:nvPr/>
        </p:nvSpPr>
        <p:spPr>
          <a:xfrm>
            <a:off x="6739687" y="5076825"/>
            <a:ext cx="11410593" cy="26574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Generally for content to be considered understandable it must: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000" u="none" cap="none" strike="noStrike">
              <a:solidFill>
                <a:srgbClr val="00503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 Be Readable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Be Predictable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 Provide input assistance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5" name="Google Shape;95;p2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6" name="Google Shape;96;p2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7" name="Google Shape;97;p2"/>
          <p:cNvSpPr/>
          <p:nvPr/>
        </p:nvSpPr>
        <p:spPr>
          <a:xfrm>
            <a:off x="1510847" y="2265127"/>
            <a:ext cx="6524240" cy="6524240"/>
          </a:xfrm>
          <a:custGeom>
            <a:rect b="b" l="l" r="r" t="t"/>
            <a:pathLst>
              <a:path extrusionOk="0" h="6524240" w="6524240">
                <a:moveTo>
                  <a:pt x="0" y="0"/>
                </a:moveTo>
                <a:lnTo>
                  <a:pt x="6524240" y="0"/>
                </a:lnTo>
                <a:lnTo>
                  <a:pt x="6524240" y="6524240"/>
                </a:lnTo>
                <a:lnTo>
                  <a:pt x="0" y="65242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8" name="Google Shape;98;p2"/>
          <p:cNvGrpSpPr/>
          <p:nvPr/>
        </p:nvGrpSpPr>
        <p:grpSpPr>
          <a:xfrm>
            <a:off x="9373296" y="384409"/>
            <a:ext cx="8261550" cy="8807342"/>
            <a:chOff x="0" y="-1875400"/>
            <a:chExt cx="11015400" cy="11743123"/>
          </a:xfrm>
        </p:grpSpPr>
        <p:sp>
          <p:nvSpPr>
            <p:cNvPr id="99" name="Google Shape;99;p2"/>
            <p:cNvSpPr txBox="1"/>
            <p:nvPr/>
          </p:nvSpPr>
          <p:spPr>
            <a:xfrm>
              <a:off x="411155" y="632223"/>
              <a:ext cx="10193100" cy="9235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WCAG Standards are the:</a:t>
              </a:r>
              <a:endParaRPr/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W</a:t>
              </a:r>
              <a:r>
                <a:rPr b="0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eb </a:t>
              </a:r>
              <a:r>
                <a:rPr b="1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C</a:t>
              </a:r>
              <a:r>
                <a:rPr b="0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ontent </a:t>
              </a:r>
              <a:r>
                <a:rPr b="1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A</a:t>
              </a:r>
              <a:r>
                <a:rPr b="0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ccessibility </a:t>
              </a:r>
              <a:r>
                <a:rPr b="1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G</a:t>
              </a:r>
              <a:r>
                <a:rPr b="0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uidelines</a:t>
              </a:r>
              <a:endParaRPr/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They are developed by the World Wide Web consortium in an effort to make online spaces more accessible.</a:t>
              </a:r>
              <a:endParaRPr/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They cover all aspects of online content from creation, publishing, presentation, and of course, accessibility.</a:t>
              </a:r>
              <a:endParaRPr/>
            </a:p>
          </p:txBody>
        </p:sp>
        <p:sp>
          <p:nvSpPr>
            <p:cNvPr id="100" name="Google Shape;100;p2"/>
            <p:cNvSpPr txBox="1"/>
            <p:nvPr/>
          </p:nvSpPr>
          <p:spPr>
            <a:xfrm>
              <a:off x="0" y="-1875400"/>
              <a:ext cx="11015400" cy="166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just">
                <a:lnSpc>
                  <a:spcPct val="123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126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W</a:t>
              </a:r>
              <a:r>
                <a:rPr lang="en-US" sz="8126">
                  <a:solidFill>
                    <a:srgbClr val="005035"/>
                  </a:solidFill>
                </a:rPr>
                <a:t>hat are they?</a:t>
              </a:r>
              <a:endParaRPr/>
            </a:p>
          </p:txBody>
        </p:sp>
      </p:grpSp>
      <p:sp>
        <p:nvSpPr>
          <p:cNvPr id="101" name="Google Shape;101;p2"/>
          <p:cNvSpPr txBox="1"/>
          <p:nvPr/>
        </p:nvSpPr>
        <p:spPr>
          <a:xfrm>
            <a:off x="601017" y="8739660"/>
            <a:ext cx="8343900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image of the World wide web consortium logo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0" name="Google Shape;330;p20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31" name="Google Shape;331;p20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32" name="Google Shape;332;p20"/>
          <p:cNvCxnSpPr/>
          <p:nvPr/>
        </p:nvCxnSpPr>
        <p:spPr>
          <a:xfrm rot="10800000">
            <a:off x="157774" y="39588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33" name="Google Shape;333;p20"/>
          <p:cNvSpPr txBox="1"/>
          <p:nvPr/>
        </p:nvSpPr>
        <p:spPr>
          <a:xfrm>
            <a:off x="-2214410" y="505427"/>
            <a:ext cx="11792971" cy="1054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131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Understandable</a:t>
            </a:r>
            <a:endParaRPr/>
          </a:p>
        </p:txBody>
      </p:sp>
      <p:sp>
        <p:nvSpPr>
          <p:cNvPr id="334" name="Google Shape;334;p20"/>
          <p:cNvSpPr txBox="1"/>
          <p:nvPr/>
        </p:nvSpPr>
        <p:spPr>
          <a:xfrm>
            <a:off x="-47454" y="3248025"/>
            <a:ext cx="7459059" cy="37242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How is the following not easily understandable?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000" u="none" cap="none" strike="noStrike">
              <a:solidFill>
                <a:srgbClr val="00503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Think about what specific issues you might have with interpretting the information Shakespeare is trying to convey?</a:t>
            </a:r>
            <a:endParaRPr/>
          </a:p>
        </p:txBody>
      </p:sp>
      <p:sp>
        <p:nvSpPr>
          <p:cNvPr id="335" name="Google Shape;335;p20"/>
          <p:cNvSpPr txBox="1"/>
          <p:nvPr/>
        </p:nvSpPr>
        <p:spPr>
          <a:xfrm>
            <a:off x="7411605" y="1565121"/>
            <a:ext cx="10876395" cy="59505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99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“Lovers and madmen have such seething brains, Such shaping fantasies, that apprehend More than cool reason ever comprehends. The lunatic, the lover and the poet Are of imagination all compact: One sees more devils than vast hell can hold, That is, the madman: the lover, all as frantic, Sees Helen's beauty in a brow of Egypt: The poet's eye, in fine frenzy rolling, Doth glance from heaven  to earth, from earth to heaven; And as imagination bodies forth The forms of things unknown, the poet's pen Turns them to shapes and gives to airy nothing A local habitation and a name.”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0" name="Google Shape;340;p21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41" name="Google Shape;341;p21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42" name="Google Shape;342;p21"/>
          <p:cNvCxnSpPr/>
          <p:nvPr/>
        </p:nvCxnSpPr>
        <p:spPr>
          <a:xfrm rot="10800000">
            <a:off x="157774" y="39588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43" name="Google Shape;343;p21"/>
          <p:cNvSpPr/>
          <p:nvPr/>
        </p:nvSpPr>
        <p:spPr>
          <a:xfrm>
            <a:off x="583940" y="1143497"/>
            <a:ext cx="7396670" cy="5741390"/>
          </a:xfrm>
          <a:custGeom>
            <a:rect b="b" l="l" r="r" t="t"/>
            <a:pathLst>
              <a:path extrusionOk="0" h="5741390" w="7396670">
                <a:moveTo>
                  <a:pt x="0" y="0"/>
                </a:moveTo>
                <a:lnTo>
                  <a:pt x="7396670" y="0"/>
                </a:lnTo>
                <a:lnTo>
                  <a:pt x="7396670" y="5741390"/>
                </a:lnTo>
                <a:lnTo>
                  <a:pt x="0" y="574139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44" name="Google Shape;344;p21"/>
          <p:cNvSpPr txBox="1"/>
          <p:nvPr/>
        </p:nvSpPr>
        <p:spPr>
          <a:xfrm>
            <a:off x="6495029" y="8980387"/>
            <a:ext cx="11792971" cy="1054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131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Understandable</a:t>
            </a:r>
            <a:endParaRPr/>
          </a:p>
        </p:txBody>
      </p:sp>
      <p:sp>
        <p:nvSpPr>
          <p:cNvPr id="345" name="Google Shape;345;p21"/>
          <p:cNvSpPr txBox="1"/>
          <p:nvPr/>
        </p:nvSpPr>
        <p:spPr>
          <a:xfrm>
            <a:off x="4975226" y="7894537"/>
            <a:ext cx="13312774" cy="10572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2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What elements have gone into making this slide less understandable?</a:t>
            </a:r>
            <a:endParaRPr/>
          </a:p>
        </p:txBody>
      </p:sp>
      <p:sp>
        <p:nvSpPr>
          <p:cNvPr id="346" name="Google Shape;346;p21"/>
          <p:cNvSpPr txBox="1"/>
          <p:nvPr/>
        </p:nvSpPr>
        <p:spPr>
          <a:xfrm>
            <a:off x="583940" y="6808687"/>
            <a:ext cx="7396670" cy="622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005035"/>
                </a:solidFill>
                <a:latin typeface="Roboto Slab"/>
                <a:ea typeface="Roboto Slab"/>
                <a:cs typeface="Roboto Slab"/>
                <a:sym typeface="Roboto Slab"/>
              </a:rPr>
              <a:t>Good</a:t>
            </a:r>
            <a:endParaRPr/>
          </a:p>
        </p:txBody>
      </p:sp>
      <p:sp>
        <p:nvSpPr>
          <p:cNvPr id="347" name="Google Shape;347;p21"/>
          <p:cNvSpPr/>
          <p:nvPr/>
        </p:nvSpPr>
        <p:spPr>
          <a:xfrm>
            <a:off x="10201300" y="1416864"/>
            <a:ext cx="5282071" cy="6229021"/>
          </a:xfrm>
          <a:custGeom>
            <a:rect b="b" l="l" r="r" t="t"/>
            <a:pathLst>
              <a:path extrusionOk="0" h="6229021" w="5282071">
                <a:moveTo>
                  <a:pt x="0" y="0"/>
                </a:moveTo>
                <a:lnTo>
                  <a:pt x="5282070" y="0"/>
                </a:lnTo>
                <a:lnTo>
                  <a:pt x="5282070" y="6229021"/>
                </a:lnTo>
                <a:lnTo>
                  <a:pt x="0" y="62290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48" name="Google Shape;348;p21"/>
          <p:cNvSpPr txBox="1"/>
          <p:nvPr/>
        </p:nvSpPr>
        <p:spPr>
          <a:xfrm>
            <a:off x="9144000" y="793929"/>
            <a:ext cx="7396670" cy="622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005035"/>
                </a:solidFill>
                <a:latin typeface="Roboto Slab"/>
                <a:ea typeface="Roboto Slab"/>
                <a:cs typeface="Roboto Slab"/>
                <a:sym typeface="Roboto Slab"/>
              </a:rPr>
              <a:t>Bad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3" name="Google Shape;353;p22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54" name="Google Shape;354;p22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55" name="Google Shape;355;p22"/>
          <p:cNvCxnSpPr/>
          <p:nvPr/>
        </p:nvCxnSpPr>
        <p:spPr>
          <a:xfrm rot="10800000">
            <a:off x="157774" y="39588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56" name="Google Shape;356;p22"/>
          <p:cNvSpPr/>
          <p:nvPr/>
        </p:nvSpPr>
        <p:spPr>
          <a:xfrm>
            <a:off x="1016710" y="799301"/>
            <a:ext cx="5119502" cy="4114800"/>
          </a:xfrm>
          <a:custGeom>
            <a:rect b="b" l="l" r="r" t="t"/>
            <a:pathLst>
              <a:path extrusionOk="0" h="4114800" w="5119502">
                <a:moveTo>
                  <a:pt x="0" y="0"/>
                </a:moveTo>
                <a:lnTo>
                  <a:pt x="5119502" y="0"/>
                </a:lnTo>
                <a:lnTo>
                  <a:pt x="511950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57" name="Google Shape;357;p22"/>
          <p:cNvSpPr txBox="1"/>
          <p:nvPr/>
        </p:nvSpPr>
        <p:spPr>
          <a:xfrm>
            <a:off x="6194225" y="667921"/>
            <a:ext cx="11792971" cy="1054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131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Requirement #3</a:t>
            </a:r>
            <a:endParaRPr/>
          </a:p>
        </p:txBody>
      </p:sp>
      <p:sp>
        <p:nvSpPr>
          <p:cNvPr id="358" name="Google Shape;358;p22"/>
          <p:cNvSpPr txBox="1"/>
          <p:nvPr/>
        </p:nvSpPr>
        <p:spPr>
          <a:xfrm>
            <a:off x="6449568" y="1980029"/>
            <a:ext cx="11990700" cy="23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914400" marR="0" rtl="0" algn="l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131" u="none" cap="none" strike="noStrike">
                <a:solidFill>
                  <a:srgbClr val="005035"/>
                </a:solidFill>
                <a:latin typeface="Ultra"/>
                <a:ea typeface="Ultra"/>
                <a:cs typeface="Ultra"/>
                <a:sym typeface="Ultra"/>
              </a:rPr>
              <a:t>Content must be understandable</a:t>
            </a:r>
            <a:endParaRPr/>
          </a:p>
        </p:txBody>
      </p:sp>
      <p:sp>
        <p:nvSpPr>
          <p:cNvPr id="359" name="Google Shape;359;p22"/>
          <p:cNvSpPr txBox="1"/>
          <p:nvPr/>
        </p:nvSpPr>
        <p:spPr>
          <a:xfrm>
            <a:off x="1181100" y="5621727"/>
            <a:ext cx="4269487" cy="11537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2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A symbol representing translation between English and Mandarin</a:t>
            </a:r>
            <a:endParaRPr/>
          </a:p>
        </p:txBody>
      </p:sp>
      <p:sp>
        <p:nvSpPr>
          <p:cNvPr id="360" name="Google Shape;360;p22"/>
          <p:cNvSpPr txBox="1"/>
          <p:nvPr/>
        </p:nvSpPr>
        <p:spPr>
          <a:xfrm>
            <a:off x="7353502" y="5122299"/>
            <a:ext cx="9474419" cy="27374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2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4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199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Discuss: What might it actually look like to provide input assistance? What kinds of forms could this take?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5" name="Google Shape;365;p23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6" name="Google Shape;366;p23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7" name="Google Shape;367;p23"/>
          <p:cNvCxnSpPr/>
          <p:nvPr/>
        </p:nvCxnSpPr>
        <p:spPr>
          <a:xfrm rot="10800000">
            <a:off x="157774" y="39588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68" name="Google Shape;368;p23"/>
          <p:cNvSpPr/>
          <p:nvPr/>
        </p:nvSpPr>
        <p:spPr>
          <a:xfrm>
            <a:off x="1082672" y="954920"/>
            <a:ext cx="5111553" cy="4114800"/>
          </a:xfrm>
          <a:custGeom>
            <a:rect b="b" l="l" r="r" t="t"/>
            <a:pathLst>
              <a:path extrusionOk="0" h="4114800" w="5111553">
                <a:moveTo>
                  <a:pt x="0" y="0"/>
                </a:moveTo>
                <a:lnTo>
                  <a:pt x="5111553" y="0"/>
                </a:lnTo>
                <a:lnTo>
                  <a:pt x="511155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69" name="Google Shape;369;p23"/>
          <p:cNvSpPr txBox="1"/>
          <p:nvPr/>
        </p:nvSpPr>
        <p:spPr>
          <a:xfrm>
            <a:off x="6194225" y="667921"/>
            <a:ext cx="11792971" cy="1054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131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Requirement #4</a:t>
            </a:r>
            <a:endParaRPr/>
          </a:p>
        </p:txBody>
      </p:sp>
      <p:sp>
        <p:nvSpPr>
          <p:cNvPr id="370" name="Google Shape;370;p23"/>
          <p:cNvSpPr txBox="1"/>
          <p:nvPr/>
        </p:nvSpPr>
        <p:spPr>
          <a:xfrm>
            <a:off x="6449568" y="1980029"/>
            <a:ext cx="11990700" cy="23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914400" marR="0" rtl="0" algn="l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131" u="none" cap="none" strike="noStrike">
                <a:solidFill>
                  <a:srgbClr val="005035"/>
                </a:solidFill>
                <a:latin typeface="Ultra"/>
                <a:ea typeface="Ultra"/>
                <a:cs typeface="Ultra"/>
                <a:sym typeface="Ultra"/>
              </a:rPr>
              <a:t>Online content must be robust</a:t>
            </a:r>
            <a:endParaRPr/>
          </a:p>
        </p:txBody>
      </p:sp>
      <p:sp>
        <p:nvSpPr>
          <p:cNvPr id="371" name="Google Shape;371;p23"/>
          <p:cNvSpPr txBox="1"/>
          <p:nvPr/>
        </p:nvSpPr>
        <p:spPr>
          <a:xfrm>
            <a:off x="1181100" y="5621727"/>
            <a:ext cx="4269487" cy="7632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2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An image with a curled bicep and a dumbbell. </a:t>
            </a:r>
            <a:endParaRPr/>
          </a:p>
        </p:txBody>
      </p:sp>
      <p:sp>
        <p:nvSpPr>
          <p:cNvPr id="372" name="Google Shape;372;p23"/>
          <p:cNvSpPr txBox="1"/>
          <p:nvPr/>
        </p:nvSpPr>
        <p:spPr>
          <a:xfrm>
            <a:off x="8429369" y="4834286"/>
            <a:ext cx="9218395" cy="28676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099" u="none" cap="none" strike="noStrike">
                <a:solidFill>
                  <a:srgbClr val="005035"/>
                </a:solidFill>
                <a:latin typeface="Montserrat"/>
                <a:ea typeface="Montserrat"/>
                <a:cs typeface="Montserrat"/>
                <a:sym typeface="Montserrat"/>
              </a:rPr>
              <a:t>Essentially, this means that online content is capable of being interpreted by assistive technologies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7" name="Google Shape;377;p24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78" name="Google Shape;378;p24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79" name="Google Shape;379;p24"/>
          <p:cNvCxnSpPr/>
          <p:nvPr/>
        </p:nvCxnSpPr>
        <p:spPr>
          <a:xfrm rot="10800000">
            <a:off x="157774" y="39588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80" name="Google Shape;380;p24"/>
          <p:cNvSpPr/>
          <p:nvPr/>
        </p:nvSpPr>
        <p:spPr>
          <a:xfrm>
            <a:off x="10213713" y="2108700"/>
            <a:ext cx="7877869" cy="6381074"/>
          </a:xfrm>
          <a:custGeom>
            <a:rect b="b" l="l" r="r" t="t"/>
            <a:pathLst>
              <a:path extrusionOk="0" h="6381074" w="7877869">
                <a:moveTo>
                  <a:pt x="0" y="0"/>
                </a:moveTo>
                <a:lnTo>
                  <a:pt x="7877869" y="0"/>
                </a:lnTo>
                <a:lnTo>
                  <a:pt x="7877869" y="6381074"/>
                </a:lnTo>
                <a:lnTo>
                  <a:pt x="0" y="63810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81" name="Google Shape;381;p24"/>
          <p:cNvSpPr txBox="1"/>
          <p:nvPr/>
        </p:nvSpPr>
        <p:spPr>
          <a:xfrm>
            <a:off x="3247514" y="576864"/>
            <a:ext cx="11792971" cy="31313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131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Conformance </a:t>
            </a:r>
            <a:endParaRPr/>
          </a:p>
          <a:p>
            <a:pPr indent="0" lvl="0" marL="0" marR="0" rtl="0" algn="ctr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7131" u="none" cap="none" strike="noStrike">
              <a:solidFill>
                <a:srgbClr val="00503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7131" u="none" cap="none" strike="noStrike">
              <a:solidFill>
                <a:srgbClr val="00503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24"/>
          <p:cNvSpPr txBox="1"/>
          <p:nvPr/>
        </p:nvSpPr>
        <p:spPr>
          <a:xfrm>
            <a:off x="5374" y="2071118"/>
            <a:ext cx="9218395" cy="67487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00" u="none" cap="none" strike="noStrike">
                <a:solidFill>
                  <a:srgbClr val="005035"/>
                </a:solidFill>
                <a:latin typeface="Montserrat"/>
                <a:ea typeface="Montserrat"/>
                <a:cs typeface="Montserrat"/>
                <a:sym typeface="Montserrat"/>
              </a:rPr>
              <a:t>As stated at the top, all content needs to not only meet 2.1, but 2.1 AA requirements.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000" u="none" cap="none" strike="noStrike">
              <a:solidFill>
                <a:srgbClr val="005035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00" u="none" cap="none" strike="noStrike">
                <a:solidFill>
                  <a:srgbClr val="005035"/>
                </a:solidFill>
                <a:latin typeface="Montserrat"/>
                <a:ea typeface="Montserrat"/>
                <a:cs typeface="Montserrat"/>
                <a:sym typeface="Montserrat"/>
              </a:rPr>
              <a:t>There are 3 levels of requirment listed for every possible feature, starting with A, moving to AA, and finally AAA.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000" u="none" cap="none" strike="noStrike">
              <a:solidFill>
                <a:srgbClr val="005035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00" u="none" cap="none" strike="noStrike">
                <a:solidFill>
                  <a:srgbClr val="005035"/>
                </a:solidFill>
                <a:latin typeface="Montserrat"/>
                <a:ea typeface="Montserrat"/>
                <a:cs typeface="Montserrat"/>
                <a:sym typeface="Montserrat"/>
              </a:rPr>
              <a:t>In order to comply with AA, content must meet ALL stated A, and AA requirements for a given guideline. </a:t>
            </a:r>
            <a:endParaRPr/>
          </a:p>
          <a:p>
            <a:pPr indent="0" lvl="0" marL="0" marR="0" rtl="0" algn="ctr">
              <a:lnSpc>
                <a:spcPct val="191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000" u="none" cap="none" strike="noStrike">
              <a:solidFill>
                <a:srgbClr val="005035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913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000" u="none" cap="none" strike="noStrike">
              <a:solidFill>
                <a:srgbClr val="00503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3" name="Google Shape;383;p24"/>
          <p:cNvSpPr txBox="1"/>
          <p:nvPr/>
        </p:nvSpPr>
        <p:spPr>
          <a:xfrm>
            <a:off x="10580952" y="8451674"/>
            <a:ext cx="7143391" cy="11537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2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A list of WCAG requirements regarding input assisstance, with increasing standard levels from A to AA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8" name="Google Shape;388;p25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89" name="Google Shape;389;p25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0" name="Google Shape;390;p25"/>
          <p:cNvCxnSpPr/>
          <p:nvPr/>
        </p:nvCxnSpPr>
        <p:spPr>
          <a:xfrm rot="10800000">
            <a:off x="157774" y="39588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1" name="Google Shape;391;p25"/>
          <p:cNvSpPr/>
          <p:nvPr/>
        </p:nvSpPr>
        <p:spPr>
          <a:xfrm>
            <a:off x="9855792" y="2972653"/>
            <a:ext cx="8192124" cy="4495428"/>
          </a:xfrm>
          <a:custGeom>
            <a:rect b="b" l="l" r="r" t="t"/>
            <a:pathLst>
              <a:path extrusionOk="0" h="4495428" w="8192124">
                <a:moveTo>
                  <a:pt x="0" y="0"/>
                </a:moveTo>
                <a:lnTo>
                  <a:pt x="8192123" y="0"/>
                </a:lnTo>
                <a:lnTo>
                  <a:pt x="8192123" y="4495428"/>
                </a:lnTo>
                <a:lnTo>
                  <a:pt x="0" y="449542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92" name="Google Shape;392;p25"/>
          <p:cNvSpPr txBox="1"/>
          <p:nvPr/>
        </p:nvSpPr>
        <p:spPr>
          <a:xfrm>
            <a:off x="3247514" y="281589"/>
            <a:ext cx="11792971" cy="1054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131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Good news!</a:t>
            </a:r>
            <a:endParaRPr/>
          </a:p>
        </p:txBody>
      </p:sp>
      <p:sp>
        <p:nvSpPr>
          <p:cNvPr id="393" name="Google Shape;393;p25"/>
          <p:cNvSpPr txBox="1"/>
          <p:nvPr/>
        </p:nvSpPr>
        <p:spPr>
          <a:xfrm>
            <a:off x="5374" y="2826808"/>
            <a:ext cx="9218395" cy="53149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00" u="none" cap="none" strike="noStrike">
                <a:solidFill>
                  <a:srgbClr val="005035"/>
                </a:solidFill>
                <a:latin typeface="Montserrat"/>
                <a:ea typeface="Montserrat"/>
                <a:cs typeface="Montserrat"/>
                <a:sym typeface="Montserrat"/>
              </a:rPr>
              <a:t>UNC Charlotte online spaces are already very accessible and line up well with these guidelines!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000" u="none" cap="none" strike="noStrike">
              <a:solidFill>
                <a:srgbClr val="005035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00" u="none" cap="none" strike="noStrike">
                <a:solidFill>
                  <a:srgbClr val="005035"/>
                </a:solidFill>
                <a:latin typeface="Montserrat"/>
                <a:ea typeface="Montserrat"/>
                <a:cs typeface="Montserrat"/>
                <a:sym typeface="Montserrat"/>
              </a:rPr>
              <a:t>That does not mean they are fully accessible for all, or that every single piece of content online is in fact accessible by these standards.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000" u="none" cap="none" strike="noStrike">
              <a:solidFill>
                <a:srgbClr val="005035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000" u="none" cap="none" strike="noStrike">
              <a:solidFill>
                <a:srgbClr val="00503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8" name="Google Shape;398;p26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9" name="Google Shape;399;p26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00" name="Google Shape;400;p26"/>
          <p:cNvCxnSpPr/>
          <p:nvPr/>
        </p:nvCxnSpPr>
        <p:spPr>
          <a:xfrm rot="10800000">
            <a:off x="157774" y="39588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01" name="Google Shape;401;p26"/>
          <p:cNvSpPr/>
          <p:nvPr/>
        </p:nvSpPr>
        <p:spPr>
          <a:xfrm>
            <a:off x="9813674" y="3087254"/>
            <a:ext cx="8132237" cy="4266225"/>
          </a:xfrm>
          <a:custGeom>
            <a:rect b="b" l="l" r="r" t="t"/>
            <a:pathLst>
              <a:path extrusionOk="0" h="4266225" w="8132237">
                <a:moveTo>
                  <a:pt x="0" y="0"/>
                </a:moveTo>
                <a:lnTo>
                  <a:pt x="8132237" y="0"/>
                </a:lnTo>
                <a:lnTo>
                  <a:pt x="8132237" y="4266225"/>
                </a:lnTo>
                <a:lnTo>
                  <a:pt x="0" y="426622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-38968" t="0"/>
            </a:stretch>
          </a:blipFill>
          <a:ln>
            <a:noFill/>
          </a:ln>
        </p:spPr>
      </p:sp>
      <p:sp>
        <p:nvSpPr>
          <p:cNvPr id="402" name="Google Shape;402;p26"/>
          <p:cNvSpPr txBox="1"/>
          <p:nvPr/>
        </p:nvSpPr>
        <p:spPr>
          <a:xfrm>
            <a:off x="3247514" y="281589"/>
            <a:ext cx="11792971" cy="1054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131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Good news!</a:t>
            </a:r>
            <a:endParaRPr/>
          </a:p>
        </p:txBody>
      </p:sp>
      <p:sp>
        <p:nvSpPr>
          <p:cNvPr id="403" name="Google Shape;403;p26"/>
          <p:cNvSpPr txBox="1"/>
          <p:nvPr/>
        </p:nvSpPr>
        <p:spPr>
          <a:xfrm>
            <a:off x="5374" y="2826808"/>
            <a:ext cx="9218395" cy="63817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00" u="none" cap="none" strike="noStrike">
                <a:solidFill>
                  <a:srgbClr val="005035"/>
                </a:solidFill>
                <a:latin typeface="Montserrat"/>
                <a:ea typeface="Montserrat"/>
                <a:cs typeface="Montserrat"/>
                <a:sym typeface="Montserrat"/>
              </a:rPr>
              <a:t>There are tools that can help detect errors or possible issues, built with the WCAG as their basis.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000" u="none" cap="none" strike="noStrike">
              <a:solidFill>
                <a:srgbClr val="005035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00" u="none" cap="none" strike="noStrike">
                <a:solidFill>
                  <a:srgbClr val="005035"/>
                </a:solidFill>
                <a:latin typeface="Montserrat"/>
                <a:ea typeface="Montserrat"/>
                <a:cs typeface="Montserrat"/>
                <a:sym typeface="Montserrat"/>
              </a:rPr>
              <a:t>THESE DO NOT REPLACE MANUALLY CHECKING AND FIXING ERRORS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000" u="none" cap="none" strike="noStrike">
              <a:solidFill>
                <a:srgbClr val="005035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00" u="none" cap="none" strike="noStrike">
                <a:solidFill>
                  <a:srgbClr val="005035"/>
                </a:solidFill>
                <a:latin typeface="Montserrat"/>
                <a:ea typeface="Montserrat"/>
                <a:cs typeface="Montserrat"/>
                <a:sym typeface="Montserrat"/>
              </a:rPr>
              <a:t>Again: The ultimate responsibility still lies with UNC Charlotte to ensure that it meets all of these requirements.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000" u="none" cap="none" strike="noStrike">
              <a:solidFill>
                <a:srgbClr val="005035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000" u="none" cap="none" strike="noStrike">
              <a:solidFill>
                <a:srgbClr val="00503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8" name="Google Shape;408;p27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09" name="Google Shape;409;p27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10" name="Google Shape;410;p27"/>
          <p:cNvCxnSpPr/>
          <p:nvPr/>
        </p:nvCxnSpPr>
        <p:spPr>
          <a:xfrm rot="10800000">
            <a:off x="157774" y="39588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1" name="Google Shape;411;p27"/>
          <p:cNvSpPr/>
          <p:nvPr/>
        </p:nvSpPr>
        <p:spPr>
          <a:xfrm>
            <a:off x="3493371" y="1403196"/>
            <a:ext cx="11301259" cy="3800048"/>
          </a:xfrm>
          <a:custGeom>
            <a:rect b="b" l="l" r="r" t="t"/>
            <a:pathLst>
              <a:path extrusionOk="0" h="3800048" w="11301259">
                <a:moveTo>
                  <a:pt x="0" y="0"/>
                </a:moveTo>
                <a:lnTo>
                  <a:pt x="11301258" y="0"/>
                </a:lnTo>
                <a:lnTo>
                  <a:pt x="11301258" y="3800049"/>
                </a:lnTo>
                <a:lnTo>
                  <a:pt x="0" y="38000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12" name="Google Shape;412;p27"/>
          <p:cNvSpPr txBox="1"/>
          <p:nvPr/>
        </p:nvSpPr>
        <p:spPr>
          <a:xfrm>
            <a:off x="3247514" y="281589"/>
            <a:ext cx="11792971" cy="1054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131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Good news!</a:t>
            </a:r>
            <a:endParaRPr/>
          </a:p>
        </p:txBody>
      </p:sp>
      <p:sp>
        <p:nvSpPr>
          <p:cNvPr id="413" name="Google Shape;413;p27"/>
          <p:cNvSpPr txBox="1"/>
          <p:nvPr/>
        </p:nvSpPr>
        <p:spPr>
          <a:xfrm>
            <a:off x="5791743" y="5298495"/>
            <a:ext cx="6704515" cy="19223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181" u="none" cap="none" strike="noStrike">
                <a:solidFill>
                  <a:srgbClr val="005035"/>
                </a:solidFill>
                <a:latin typeface="Montserrat"/>
                <a:ea typeface="Montserrat"/>
                <a:cs typeface="Montserrat"/>
                <a:sym typeface="Montserrat"/>
              </a:rPr>
              <a:t>Wave is an extension for Chrome that can work to detect issues, and gives a rating based on what is found. </a:t>
            </a:r>
            <a:endParaRPr/>
          </a:p>
          <a:p>
            <a:pPr indent="0" lvl="0" marL="0" marR="0" rtl="0" algn="ctr">
              <a:lnSpc>
                <a:spcPct val="1400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181" u="none" cap="none" strike="noStrike">
              <a:solidFill>
                <a:srgbClr val="005035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4002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181" u="none" cap="none" strike="noStrike">
              <a:solidFill>
                <a:srgbClr val="00503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4" name="Google Shape;414;p27"/>
          <p:cNvSpPr/>
          <p:nvPr/>
        </p:nvSpPr>
        <p:spPr>
          <a:xfrm>
            <a:off x="4696714" y="6551855"/>
            <a:ext cx="8132237" cy="2876731"/>
          </a:xfrm>
          <a:custGeom>
            <a:rect b="b" l="l" r="r" t="t"/>
            <a:pathLst>
              <a:path extrusionOk="0" h="2876731" w="8132237">
                <a:moveTo>
                  <a:pt x="0" y="0"/>
                </a:moveTo>
                <a:lnTo>
                  <a:pt x="8132237" y="0"/>
                </a:lnTo>
                <a:lnTo>
                  <a:pt x="8132237" y="2876731"/>
                </a:lnTo>
                <a:lnTo>
                  <a:pt x="0" y="28767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48302" l="0" r="-38968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9" name="Google Shape;419;p28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20" name="Google Shape;420;p28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21" name="Google Shape;421;p28"/>
          <p:cNvCxnSpPr/>
          <p:nvPr/>
        </p:nvCxnSpPr>
        <p:spPr>
          <a:xfrm rot="10800000">
            <a:off x="157774" y="39588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2" name="Google Shape;422;p28"/>
          <p:cNvSpPr txBox="1"/>
          <p:nvPr/>
        </p:nvSpPr>
        <p:spPr>
          <a:xfrm>
            <a:off x="0" y="1584171"/>
            <a:ext cx="17031588" cy="80192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327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400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359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Online Content needs to be:</a:t>
            </a:r>
            <a:endParaRPr/>
          </a:p>
          <a:p>
            <a:pPr indent="-686562" lvl="1" marL="1373124" marR="0" rtl="0" algn="l">
              <a:lnSpc>
                <a:spcPct val="140022"/>
              </a:lnSpc>
              <a:spcBef>
                <a:spcPts val="0"/>
              </a:spcBef>
              <a:spcAft>
                <a:spcPts val="0"/>
              </a:spcAft>
              <a:buClr>
                <a:srgbClr val="2B571F"/>
              </a:buClr>
              <a:buSzPts val="6359"/>
              <a:buFont typeface="Arial"/>
              <a:buAutoNum type="arabicPeriod"/>
            </a:pPr>
            <a:r>
              <a:rPr b="0" i="0" lang="en-US" sz="6359" u="none" cap="none" strike="noStrike">
                <a:solidFill>
                  <a:srgbClr val="2B571F"/>
                </a:solidFill>
                <a:latin typeface="Arial"/>
                <a:ea typeface="Arial"/>
                <a:cs typeface="Arial"/>
                <a:sym typeface="Arial"/>
              </a:rPr>
              <a:t>Perceivable</a:t>
            </a:r>
            <a:endParaRPr/>
          </a:p>
          <a:p>
            <a:pPr indent="-686562" lvl="1" marL="1373124" marR="0" rtl="0" algn="l">
              <a:lnSpc>
                <a:spcPct val="140022"/>
              </a:lnSpc>
              <a:spcBef>
                <a:spcPts val="0"/>
              </a:spcBef>
              <a:spcAft>
                <a:spcPts val="0"/>
              </a:spcAft>
              <a:buClr>
                <a:srgbClr val="2B571F"/>
              </a:buClr>
              <a:buSzPts val="6359"/>
              <a:buFont typeface="Arial"/>
              <a:buAutoNum type="arabicPeriod"/>
            </a:pPr>
            <a:r>
              <a:rPr b="0" i="0" lang="en-US" sz="6359" u="none" cap="none" strike="noStrike">
                <a:solidFill>
                  <a:srgbClr val="2B571F"/>
                </a:solidFill>
                <a:latin typeface="Arial"/>
                <a:ea typeface="Arial"/>
                <a:cs typeface="Arial"/>
                <a:sym typeface="Arial"/>
              </a:rPr>
              <a:t>Operable</a:t>
            </a:r>
            <a:endParaRPr/>
          </a:p>
          <a:p>
            <a:pPr indent="-686562" lvl="1" marL="1373124" marR="0" rtl="0" algn="l">
              <a:lnSpc>
                <a:spcPct val="140022"/>
              </a:lnSpc>
              <a:spcBef>
                <a:spcPts val="0"/>
              </a:spcBef>
              <a:spcAft>
                <a:spcPts val="0"/>
              </a:spcAft>
              <a:buClr>
                <a:srgbClr val="2B571F"/>
              </a:buClr>
              <a:buSzPts val="6359"/>
              <a:buFont typeface="Arial"/>
              <a:buAutoNum type="arabicPeriod"/>
            </a:pPr>
            <a:r>
              <a:rPr b="0" i="0" lang="en-US" sz="6359" u="none" cap="none" strike="noStrike">
                <a:solidFill>
                  <a:srgbClr val="2B571F"/>
                </a:solidFill>
                <a:latin typeface="Arial"/>
                <a:ea typeface="Arial"/>
                <a:cs typeface="Arial"/>
                <a:sym typeface="Arial"/>
              </a:rPr>
              <a:t>Understandable</a:t>
            </a:r>
            <a:endParaRPr/>
          </a:p>
          <a:p>
            <a:pPr indent="-686562" lvl="1" marL="1373124" marR="0" rtl="0" algn="l">
              <a:lnSpc>
                <a:spcPct val="140022"/>
              </a:lnSpc>
              <a:spcBef>
                <a:spcPts val="0"/>
              </a:spcBef>
              <a:spcAft>
                <a:spcPts val="0"/>
              </a:spcAft>
              <a:buClr>
                <a:srgbClr val="2B571F"/>
              </a:buClr>
              <a:buSzPts val="6359"/>
              <a:buFont typeface="Arial"/>
              <a:buAutoNum type="arabicPeriod"/>
            </a:pPr>
            <a:r>
              <a:rPr b="0" i="0" lang="en-US" sz="6359" u="none" cap="none" strike="noStrike">
                <a:solidFill>
                  <a:srgbClr val="2B571F"/>
                </a:solidFill>
                <a:latin typeface="Arial"/>
                <a:ea typeface="Arial"/>
                <a:cs typeface="Arial"/>
                <a:sym typeface="Arial"/>
              </a:rPr>
              <a:t>Robust</a:t>
            </a:r>
            <a:endParaRPr/>
          </a:p>
          <a:p>
            <a:pPr indent="0" lvl="0" marL="0" marR="0" rtl="0" algn="l">
              <a:lnSpc>
                <a:spcPct val="1400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6359" u="none" cap="none" strike="noStrike">
              <a:solidFill>
                <a:srgbClr val="2B571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400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6359" u="none" cap="none" strike="noStrike">
              <a:solidFill>
                <a:srgbClr val="2B571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3" name="Google Shape;423;p28"/>
          <p:cNvSpPr txBox="1"/>
          <p:nvPr/>
        </p:nvSpPr>
        <p:spPr>
          <a:xfrm>
            <a:off x="1770490" y="433989"/>
            <a:ext cx="14747019" cy="1054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4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131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WCAG Guidelines summary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29"/>
          <p:cNvSpPr txBox="1"/>
          <p:nvPr/>
        </p:nvSpPr>
        <p:spPr>
          <a:xfrm>
            <a:off x="0" y="55047"/>
            <a:ext cx="10928748" cy="9854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3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356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EXCEPTIONS:</a:t>
            </a:r>
            <a:endParaRPr/>
          </a:p>
        </p:txBody>
      </p:sp>
      <p:sp>
        <p:nvSpPr>
          <p:cNvPr id="429" name="Google Shape;429;p29"/>
          <p:cNvSpPr txBox="1"/>
          <p:nvPr/>
        </p:nvSpPr>
        <p:spPr>
          <a:xfrm>
            <a:off x="0" y="1584171"/>
            <a:ext cx="16904996" cy="108434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26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4001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22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They do exist but almost exclusively pertain to:</a:t>
            </a:r>
            <a:endParaRPr/>
          </a:p>
          <a:p>
            <a:pPr indent="0" lvl="0" marL="0" marR="0" rtl="0" algn="l">
              <a:lnSpc>
                <a:spcPct val="14001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5220" u="none" cap="none" strike="noStrike">
              <a:solidFill>
                <a:srgbClr val="00503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63599" lvl="1" marL="1127199" marR="0" rtl="0" algn="l">
              <a:lnSpc>
                <a:spcPct val="140019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5220"/>
              <a:buFont typeface="Arial"/>
              <a:buAutoNum type="arabicPeriod"/>
            </a:pPr>
            <a:r>
              <a:rPr b="0" i="0" lang="en-US" sz="522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Archived information or Content uploaded before new rules were announced</a:t>
            </a:r>
            <a:endParaRPr/>
          </a:p>
          <a:p>
            <a:pPr indent="0" lvl="0" marL="0" marR="0" rtl="0" algn="l">
              <a:lnSpc>
                <a:spcPct val="14001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5220" u="none" cap="none" strike="noStrike">
              <a:solidFill>
                <a:srgbClr val="00503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63599" lvl="1" marL="1127199" marR="0" rtl="0" algn="l">
              <a:lnSpc>
                <a:spcPct val="140019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5220"/>
              <a:buFont typeface="Arial"/>
              <a:buAutoNum type="arabicPeriod"/>
            </a:pPr>
            <a:r>
              <a:rPr b="0" i="0" lang="en-US" sz="522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Minor violations, that an entity would have to PROVE did not hamper accessibility (costly, difficult)</a:t>
            </a:r>
            <a:endParaRPr/>
          </a:p>
          <a:p>
            <a:pPr indent="0" lvl="0" marL="0" marR="0" rtl="0" algn="l">
              <a:lnSpc>
                <a:spcPct val="15863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5220" u="none" cap="none" strike="noStrike">
              <a:solidFill>
                <a:srgbClr val="00503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692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5220" u="none" cap="none" strike="noStrike">
              <a:solidFill>
                <a:srgbClr val="00503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692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5220" u="none" cap="none" strike="noStrike">
              <a:solidFill>
                <a:srgbClr val="00503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6" name="Google Shape;106;p3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7" name="Google Shape;107;p3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8" name="Google Shape;108;p3"/>
          <p:cNvSpPr/>
          <p:nvPr/>
        </p:nvSpPr>
        <p:spPr>
          <a:xfrm>
            <a:off x="1510847" y="2265127"/>
            <a:ext cx="6524240" cy="6524240"/>
          </a:xfrm>
          <a:custGeom>
            <a:rect b="b" l="l" r="r" t="t"/>
            <a:pathLst>
              <a:path extrusionOk="0" h="6524240" w="6524240">
                <a:moveTo>
                  <a:pt x="0" y="0"/>
                </a:moveTo>
                <a:lnTo>
                  <a:pt x="6524240" y="0"/>
                </a:lnTo>
                <a:lnTo>
                  <a:pt x="6524240" y="6524240"/>
                </a:lnTo>
                <a:lnTo>
                  <a:pt x="0" y="65242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9" name="Google Shape;109;p3"/>
          <p:cNvGrpSpPr/>
          <p:nvPr/>
        </p:nvGrpSpPr>
        <p:grpSpPr>
          <a:xfrm>
            <a:off x="6313413" y="628639"/>
            <a:ext cx="11778524" cy="7030275"/>
            <a:chOff x="-411167" y="856433"/>
            <a:chExt cx="15704700" cy="9373701"/>
          </a:xfrm>
        </p:grpSpPr>
        <p:sp>
          <p:nvSpPr>
            <p:cNvPr id="110" name="Google Shape;110;p3"/>
            <p:cNvSpPr txBox="1"/>
            <p:nvPr/>
          </p:nvSpPr>
          <p:spPr>
            <a:xfrm>
              <a:off x="5100393" y="3854734"/>
              <a:ext cx="10193091" cy="637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On April 24th 2024, the department of justice published its update to regulations in Title II of the Americans with Disabilities act (ADA). </a:t>
              </a:r>
              <a:endParaRPr/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In summary, the WCAG standards were made the technical standard for online accesiility in order to reach compliance with ADA regulations </a:t>
              </a:r>
              <a:endParaRPr/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3"/>
            <p:cNvSpPr txBox="1"/>
            <p:nvPr/>
          </p:nvSpPr>
          <p:spPr>
            <a:xfrm>
              <a:off x="-411167" y="856433"/>
              <a:ext cx="15704700" cy="166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just">
                <a:lnSpc>
                  <a:spcPct val="123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126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WHY DO THEY MATTER</a:t>
              </a:r>
              <a:endParaRPr/>
            </a:p>
          </p:txBody>
        </p:sp>
      </p:grpSp>
      <p:sp>
        <p:nvSpPr>
          <p:cNvPr id="112" name="Google Shape;112;p3"/>
          <p:cNvSpPr txBox="1"/>
          <p:nvPr/>
        </p:nvSpPr>
        <p:spPr>
          <a:xfrm>
            <a:off x="601017" y="8739660"/>
            <a:ext cx="8343900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image of the World wide web consortium logo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30"/>
          <p:cNvSpPr txBox="1"/>
          <p:nvPr/>
        </p:nvSpPr>
        <p:spPr>
          <a:xfrm>
            <a:off x="0" y="55047"/>
            <a:ext cx="10928748" cy="9854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3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356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EVALUATION</a:t>
            </a:r>
            <a:endParaRPr/>
          </a:p>
        </p:txBody>
      </p:sp>
      <p:sp>
        <p:nvSpPr>
          <p:cNvPr id="435" name="Google Shape;435;p30"/>
          <p:cNvSpPr txBox="1"/>
          <p:nvPr/>
        </p:nvSpPr>
        <p:spPr>
          <a:xfrm>
            <a:off x="476182" y="1507722"/>
            <a:ext cx="17031600" cy="78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3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 will now work to try this out ourselves!</a:t>
            </a:r>
            <a:endParaRPr/>
          </a:p>
          <a:p>
            <a:pPr indent="0" lvl="0" marL="0" marR="0" rtl="0" algn="l">
              <a:lnSpc>
                <a:spcPct val="1400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635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400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3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 will have you work through a brief evaluation detailing what we’ve covered today!</a:t>
            </a:r>
            <a:endParaRPr/>
          </a:p>
          <a:p>
            <a:pPr indent="0" lvl="0" marL="0" marR="0" rtl="0" algn="l">
              <a:lnSpc>
                <a:spcPct val="1400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635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400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635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7" name="Google Shape;117;p4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8" name="Google Shape;118;p4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9" name="Google Shape;119;p4"/>
          <p:cNvSpPr/>
          <p:nvPr/>
        </p:nvSpPr>
        <p:spPr>
          <a:xfrm>
            <a:off x="1510847" y="2265127"/>
            <a:ext cx="6524240" cy="6524240"/>
          </a:xfrm>
          <a:custGeom>
            <a:rect b="b" l="l" r="r" t="t"/>
            <a:pathLst>
              <a:path extrusionOk="0" h="6524240" w="6524240">
                <a:moveTo>
                  <a:pt x="0" y="0"/>
                </a:moveTo>
                <a:lnTo>
                  <a:pt x="6524240" y="0"/>
                </a:lnTo>
                <a:lnTo>
                  <a:pt x="6524240" y="6524240"/>
                </a:lnTo>
                <a:lnTo>
                  <a:pt x="0" y="65242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0" name="Google Shape;120;p4"/>
          <p:cNvGrpSpPr/>
          <p:nvPr/>
        </p:nvGrpSpPr>
        <p:grpSpPr>
          <a:xfrm>
            <a:off x="6509513" y="628639"/>
            <a:ext cx="11778524" cy="8363775"/>
            <a:chOff x="-149700" y="500833"/>
            <a:chExt cx="15704700" cy="11151701"/>
          </a:xfrm>
        </p:grpSpPr>
        <p:sp>
          <p:nvSpPr>
            <p:cNvPr id="121" name="Google Shape;121;p4"/>
            <p:cNvSpPr txBox="1"/>
            <p:nvPr/>
          </p:nvSpPr>
          <p:spPr>
            <a:xfrm>
              <a:off x="5100393" y="3854734"/>
              <a:ext cx="10193091" cy="779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These standards are consistently updated, so the law requires all public institutions to comply with:</a:t>
              </a:r>
              <a:endParaRPr/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Version 2.1, level AA</a:t>
              </a:r>
              <a:endParaRPr/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Though currently version 2.2 is published, and up to level AAA exists, this was determined to be the most attainable for public institutions to meet by April 24th 2026. </a:t>
              </a:r>
              <a:endParaRPr/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4"/>
            <p:cNvSpPr txBox="1"/>
            <p:nvPr/>
          </p:nvSpPr>
          <p:spPr>
            <a:xfrm>
              <a:off x="-149700" y="500833"/>
              <a:ext cx="15704700" cy="166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just">
                <a:lnSpc>
                  <a:spcPct val="123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126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WHY DO THEY MATTER</a:t>
              </a:r>
              <a:endParaRPr/>
            </a:p>
          </p:txBody>
        </p:sp>
      </p:grpSp>
      <p:sp>
        <p:nvSpPr>
          <p:cNvPr id="123" name="Google Shape;123;p4"/>
          <p:cNvSpPr txBox="1"/>
          <p:nvPr/>
        </p:nvSpPr>
        <p:spPr>
          <a:xfrm>
            <a:off x="601017" y="8739660"/>
            <a:ext cx="8343900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image of the World wide web consortium logo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8" name="Google Shape;128;p5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29" name="Google Shape;129;p5"/>
          <p:cNvGrpSpPr/>
          <p:nvPr/>
        </p:nvGrpSpPr>
        <p:grpSpPr>
          <a:xfrm>
            <a:off x="6621788" y="5443571"/>
            <a:ext cx="2003875" cy="3816202"/>
            <a:chOff x="0" y="0"/>
            <a:chExt cx="8636000" cy="16446500"/>
          </a:xfrm>
        </p:grpSpPr>
        <p:sp>
          <p:nvSpPr>
            <p:cNvPr id="130" name="Google Shape;130;p5"/>
            <p:cNvSpPr/>
            <p:nvPr/>
          </p:nvSpPr>
          <p:spPr>
            <a:xfrm>
              <a:off x="410210" y="269240"/>
              <a:ext cx="7757160" cy="14293849"/>
            </a:xfrm>
            <a:custGeom>
              <a:rect b="b" l="l" r="r" t="t"/>
              <a:pathLst>
                <a:path extrusionOk="0" h="14293849" w="7757160">
                  <a:moveTo>
                    <a:pt x="7757160" y="791210"/>
                  </a:moveTo>
                  <a:lnTo>
                    <a:pt x="7757160" y="14293849"/>
                  </a:lnTo>
                  <a:lnTo>
                    <a:pt x="0" y="14293849"/>
                  </a:lnTo>
                  <a:lnTo>
                    <a:pt x="0" y="791210"/>
                  </a:lnTo>
                  <a:cubicBezTo>
                    <a:pt x="0" y="354330"/>
                    <a:pt x="354330" y="0"/>
                    <a:pt x="791210" y="0"/>
                  </a:cubicBezTo>
                  <a:lnTo>
                    <a:pt x="6965950" y="0"/>
                  </a:lnTo>
                  <a:cubicBezTo>
                    <a:pt x="7402830" y="0"/>
                    <a:pt x="7757160" y="354330"/>
                    <a:pt x="7757160" y="791210"/>
                  </a:cubicBez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0" l="-23288" r="-23288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" name="Google Shape;131;p5"/>
            <p:cNvSpPr/>
            <p:nvPr/>
          </p:nvSpPr>
          <p:spPr>
            <a:xfrm>
              <a:off x="0" y="0"/>
              <a:ext cx="8636000" cy="16446500"/>
            </a:xfrm>
            <a:custGeom>
              <a:rect b="b" l="l" r="r" t="t"/>
              <a:pathLst>
                <a:path extrusionOk="0" h="16446500" w="8636000">
                  <a:moveTo>
                    <a:pt x="0" y="0"/>
                  </a:moveTo>
                  <a:lnTo>
                    <a:pt x="8636000" y="0"/>
                  </a:lnTo>
                  <a:lnTo>
                    <a:pt x="8636000" y="16446500"/>
                  </a:lnTo>
                  <a:lnTo>
                    <a:pt x="0" y="16446500"/>
                  </a:lnTo>
                  <a:close/>
                </a:path>
              </a:pathLst>
            </a:custGeom>
            <a:noFill/>
            <a:ln>
              <a:noFill/>
            </a:ln>
          </p:spPr>
        </p:sp>
      </p:grpSp>
      <p:sp>
        <p:nvSpPr>
          <p:cNvPr id="132" name="Google Shape;132;p5"/>
          <p:cNvSpPr/>
          <p:nvPr/>
        </p:nvSpPr>
        <p:spPr>
          <a:xfrm>
            <a:off x="231414" y="689841"/>
            <a:ext cx="4351708" cy="3497685"/>
          </a:xfrm>
          <a:custGeom>
            <a:rect b="b" l="l" r="r" t="t"/>
            <a:pathLst>
              <a:path extrusionOk="0" h="3497685" w="4351708">
                <a:moveTo>
                  <a:pt x="0" y="0"/>
                </a:moveTo>
                <a:lnTo>
                  <a:pt x="4351709" y="0"/>
                </a:lnTo>
                <a:lnTo>
                  <a:pt x="4351709" y="3497686"/>
                </a:lnTo>
                <a:lnTo>
                  <a:pt x="0" y="349768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3" name="Google Shape;133;p5"/>
          <p:cNvSpPr/>
          <p:nvPr/>
        </p:nvSpPr>
        <p:spPr>
          <a:xfrm>
            <a:off x="5936005" y="2021406"/>
            <a:ext cx="4010439" cy="3273521"/>
          </a:xfrm>
          <a:custGeom>
            <a:rect b="b" l="l" r="r" t="t"/>
            <a:pathLst>
              <a:path extrusionOk="0" h="3273521" w="4010439">
                <a:moveTo>
                  <a:pt x="0" y="0"/>
                </a:moveTo>
                <a:lnTo>
                  <a:pt x="4010439" y="0"/>
                </a:lnTo>
                <a:lnTo>
                  <a:pt x="4010439" y="3273521"/>
                </a:lnTo>
                <a:lnTo>
                  <a:pt x="0" y="32735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4" name="Google Shape;134;p5"/>
          <p:cNvSpPr/>
          <p:nvPr/>
        </p:nvSpPr>
        <p:spPr>
          <a:xfrm>
            <a:off x="1788909" y="4889414"/>
            <a:ext cx="2998628" cy="2567575"/>
          </a:xfrm>
          <a:custGeom>
            <a:rect b="b" l="l" r="r" t="t"/>
            <a:pathLst>
              <a:path extrusionOk="0" h="2567575" w="2998628">
                <a:moveTo>
                  <a:pt x="0" y="0"/>
                </a:moveTo>
                <a:lnTo>
                  <a:pt x="2998628" y="0"/>
                </a:lnTo>
                <a:lnTo>
                  <a:pt x="2998628" y="2567576"/>
                </a:lnTo>
                <a:lnTo>
                  <a:pt x="0" y="256757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5" name="Google Shape;135;p5"/>
          <p:cNvGrpSpPr/>
          <p:nvPr/>
        </p:nvGrpSpPr>
        <p:grpSpPr>
          <a:xfrm>
            <a:off x="6439021" y="88742"/>
            <a:ext cx="11778484" cy="10762698"/>
            <a:chOff x="0" y="-19050"/>
            <a:chExt cx="15704646" cy="14350265"/>
          </a:xfrm>
        </p:grpSpPr>
        <p:sp>
          <p:nvSpPr>
            <p:cNvPr id="136" name="Google Shape;136;p5"/>
            <p:cNvSpPr txBox="1"/>
            <p:nvPr/>
          </p:nvSpPr>
          <p:spPr>
            <a:xfrm>
              <a:off x="5361255" y="1647815"/>
              <a:ext cx="10193100" cy="1268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All public facing online content must meet these standards including but not limited to:</a:t>
              </a:r>
              <a:endParaRPr/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Online courses</a:t>
              </a:r>
              <a:endParaRPr/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All UNC Charlotte Website</a:t>
              </a:r>
              <a:endParaRPr/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All UNC Charlotte approved apps </a:t>
              </a:r>
              <a:endParaRPr/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All online payment systems. </a:t>
              </a:r>
              <a:endParaRPr/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It does not matter who has generated the content, if it is used by UNC Charlotte it must meet these guidelines. </a:t>
              </a:r>
              <a:endParaRPr/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Non compliance could spell future legal issues for the university</a:t>
              </a:r>
              <a:endParaRPr/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5"/>
            <p:cNvSpPr txBox="1"/>
            <p:nvPr/>
          </p:nvSpPr>
          <p:spPr>
            <a:xfrm>
              <a:off x="0" y="-19050"/>
              <a:ext cx="15704646" cy="166687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just">
                <a:lnSpc>
                  <a:spcPct val="123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126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WHY DO THEY MATTER</a:t>
              </a:r>
              <a:endParaRPr/>
            </a:p>
          </p:txBody>
        </p:sp>
      </p:grpSp>
      <p:sp>
        <p:nvSpPr>
          <p:cNvPr id="138" name="Google Shape;138;p5"/>
          <p:cNvSpPr txBox="1"/>
          <p:nvPr/>
        </p:nvSpPr>
        <p:spPr>
          <a:xfrm>
            <a:off x="399322" y="8123740"/>
            <a:ext cx="5777802" cy="9353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Images representing the various public facing online content of UNC Charlotte including: Websites, online courses, mobile apps, and payment systems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3" name="Google Shape;143;p6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4" name="Google Shape;144;p6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45" name="Google Shape;145;p6"/>
          <p:cNvGrpSpPr/>
          <p:nvPr/>
        </p:nvGrpSpPr>
        <p:grpSpPr>
          <a:xfrm>
            <a:off x="6621788" y="5443571"/>
            <a:ext cx="2003875" cy="3816202"/>
            <a:chOff x="0" y="0"/>
            <a:chExt cx="8636000" cy="16446500"/>
          </a:xfrm>
        </p:grpSpPr>
        <p:sp>
          <p:nvSpPr>
            <p:cNvPr id="146" name="Google Shape;146;p6"/>
            <p:cNvSpPr/>
            <p:nvPr/>
          </p:nvSpPr>
          <p:spPr>
            <a:xfrm>
              <a:off x="410210" y="269240"/>
              <a:ext cx="7757160" cy="14293849"/>
            </a:xfrm>
            <a:custGeom>
              <a:rect b="b" l="l" r="r" t="t"/>
              <a:pathLst>
                <a:path extrusionOk="0" h="14293849" w="7757160">
                  <a:moveTo>
                    <a:pt x="7757160" y="791210"/>
                  </a:moveTo>
                  <a:lnTo>
                    <a:pt x="7757160" y="14293849"/>
                  </a:lnTo>
                  <a:lnTo>
                    <a:pt x="0" y="14293849"/>
                  </a:lnTo>
                  <a:lnTo>
                    <a:pt x="0" y="791210"/>
                  </a:lnTo>
                  <a:cubicBezTo>
                    <a:pt x="0" y="354330"/>
                    <a:pt x="354330" y="0"/>
                    <a:pt x="791210" y="0"/>
                  </a:cubicBezTo>
                  <a:lnTo>
                    <a:pt x="6965950" y="0"/>
                  </a:lnTo>
                  <a:cubicBezTo>
                    <a:pt x="7402830" y="0"/>
                    <a:pt x="7757160" y="354330"/>
                    <a:pt x="7757160" y="791210"/>
                  </a:cubicBez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0" l="-23288" r="-23288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" name="Google Shape;147;p6"/>
            <p:cNvSpPr/>
            <p:nvPr/>
          </p:nvSpPr>
          <p:spPr>
            <a:xfrm>
              <a:off x="0" y="0"/>
              <a:ext cx="8636000" cy="16446500"/>
            </a:xfrm>
            <a:custGeom>
              <a:rect b="b" l="l" r="r" t="t"/>
              <a:pathLst>
                <a:path extrusionOk="0" h="16446500" w="8636000">
                  <a:moveTo>
                    <a:pt x="0" y="0"/>
                  </a:moveTo>
                  <a:lnTo>
                    <a:pt x="8636000" y="0"/>
                  </a:lnTo>
                  <a:lnTo>
                    <a:pt x="8636000" y="16446500"/>
                  </a:lnTo>
                  <a:lnTo>
                    <a:pt x="0" y="16446500"/>
                  </a:lnTo>
                  <a:close/>
                </a:path>
              </a:pathLst>
            </a:custGeom>
            <a:noFill/>
            <a:ln>
              <a:noFill/>
            </a:ln>
          </p:spPr>
        </p:sp>
      </p:grpSp>
      <p:sp>
        <p:nvSpPr>
          <p:cNvPr id="148" name="Google Shape;148;p6"/>
          <p:cNvSpPr/>
          <p:nvPr/>
        </p:nvSpPr>
        <p:spPr>
          <a:xfrm>
            <a:off x="231414" y="689841"/>
            <a:ext cx="4351708" cy="3497685"/>
          </a:xfrm>
          <a:custGeom>
            <a:rect b="b" l="l" r="r" t="t"/>
            <a:pathLst>
              <a:path extrusionOk="0" h="3497685" w="4351708">
                <a:moveTo>
                  <a:pt x="0" y="0"/>
                </a:moveTo>
                <a:lnTo>
                  <a:pt x="4351709" y="0"/>
                </a:lnTo>
                <a:lnTo>
                  <a:pt x="4351709" y="3497686"/>
                </a:lnTo>
                <a:lnTo>
                  <a:pt x="0" y="349768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9" name="Google Shape;149;p6"/>
          <p:cNvSpPr/>
          <p:nvPr/>
        </p:nvSpPr>
        <p:spPr>
          <a:xfrm>
            <a:off x="5936005" y="2021406"/>
            <a:ext cx="4010439" cy="3273521"/>
          </a:xfrm>
          <a:custGeom>
            <a:rect b="b" l="l" r="r" t="t"/>
            <a:pathLst>
              <a:path extrusionOk="0" h="3273521" w="4010439">
                <a:moveTo>
                  <a:pt x="0" y="0"/>
                </a:moveTo>
                <a:lnTo>
                  <a:pt x="4010439" y="0"/>
                </a:lnTo>
                <a:lnTo>
                  <a:pt x="4010439" y="3273521"/>
                </a:lnTo>
                <a:lnTo>
                  <a:pt x="0" y="32735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0" name="Google Shape;150;p6"/>
          <p:cNvSpPr/>
          <p:nvPr/>
        </p:nvSpPr>
        <p:spPr>
          <a:xfrm>
            <a:off x="1788909" y="4889414"/>
            <a:ext cx="2998628" cy="2567575"/>
          </a:xfrm>
          <a:custGeom>
            <a:rect b="b" l="l" r="r" t="t"/>
            <a:pathLst>
              <a:path extrusionOk="0" h="2567575" w="2998628">
                <a:moveTo>
                  <a:pt x="0" y="0"/>
                </a:moveTo>
                <a:lnTo>
                  <a:pt x="2998628" y="0"/>
                </a:lnTo>
                <a:lnTo>
                  <a:pt x="2998628" y="2567576"/>
                </a:lnTo>
                <a:lnTo>
                  <a:pt x="0" y="256757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1" name="Google Shape;151;p6"/>
          <p:cNvGrpSpPr/>
          <p:nvPr/>
        </p:nvGrpSpPr>
        <p:grpSpPr>
          <a:xfrm>
            <a:off x="6597753" y="461981"/>
            <a:ext cx="11778484" cy="8263734"/>
            <a:chOff x="0" y="-19050"/>
            <a:chExt cx="15704646" cy="11018311"/>
          </a:xfrm>
        </p:grpSpPr>
        <p:sp>
          <p:nvSpPr>
            <p:cNvPr id="152" name="Google Shape;152;p6"/>
            <p:cNvSpPr txBox="1"/>
            <p:nvPr/>
          </p:nvSpPr>
          <p:spPr>
            <a:xfrm>
              <a:off x="5299912" y="4623861"/>
              <a:ext cx="10193091" cy="637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Beyond the legal requirement, UNC Charlotte’s mission statement reads “We transform lives, communities, and industries through accessible and affordable education, offering exemplary bachelor’s, master’s, doctoral, and professional programs.” </a:t>
              </a:r>
              <a:endParaRPr/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3000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which explicitely highlights accessibility as a core tenet of the university’s goals</a:t>
              </a:r>
              <a:endParaRPr/>
            </a:p>
          </p:txBody>
        </p:sp>
        <p:sp>
          <p:nvSpPr>
            <p:cNvPr id="153" name="Google Shape;153;p6"/>
            <p:cNvSpPr txBox="1"/>
            <p:nvPr/>
          </p:nvSpPr>
          <p:spPr>
            <a:xfrm>
              <a:off x="0" y="-19050"/>
              <a:ext cx="15704646" cy="166687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just">
                <a:lnSpc>
                  <a:spcPct val="123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8126" u="none" cap="none" strike="noStrike">
                  <a:solidFill>
                    <a:srgbClr val="005035"/>
                  </a:solidFill>
                  <a:latin typeface="Arial"/>
                  <a:ea typeface="Arial"/>
                  <a:cs typeface="Arial"/>
                  <a:sym typeface="Arial"/>
                </a:rPr>
                <a:t>WHY DO THEY MATTER</a:t>
              </a:r>
              <a:endParaRPr/>
            </a:p>
          </p:txBody>
        </p:sp>
      </p:grpSp>
      <p:sp>
        <p:nvSpPr>
          <p:cNvPr id="154" name="Google Shape;154;p6"/>
          <p:cNvSpPr txBox="1"/>
          <p:nvPr/>
        </p:nvSpPr>
        <p:spPr>
          <a:xfrm>
            <a:off x="399322" y="8123740"/>
            <a:ext cx="5777802" cy="9353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Images representing the various public facing online content of UNC Charlotte including: Websites, online courses, mobile apps, and payment systems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9" name="Google Shape;159;p7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0" name="Google Shape;160;p7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1" name="Google Shape;161;p7"/>
          <p:cNvCxnSpPr/>
          <p:nvPr/>
        </p:nvCxnSpPr>
        <p:spPr>
          <a:xfrm rot="-5400000">
            <a:off x="4755415" y="5122140"/>
            <a:ext cx="9778733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2" name="Google Shape;162;p7"/>
          <p:cNvSpPr/>
          <p:nvPr/>
        </p:nvSpPr>
        <p:spPr>
          <a:xfrm>
            <a:off x="9644782" y="253014"/>
            <a:ext cx="2004138" cy="6019083"/>
          </a:xfrm>
          <a:custGeom>
            <a:rect b="b" l="l" r="r" t="t"/>
            <a:pathLst>
              <a:path extrusionOk="0" h="6019083" w="2004138">
                <a:moveTo>
                  <a:pt x="0" y="0"/>
                </a:moveTo>
                <a:lnTo>
                  <a:pt x="2004137" y="0"/>
                </a:lnTo>
                <a:lnTo>
                  <a:pt x="2004137" y="6019083"/>
                </a:lnTo>
                <a:lnTo>
                  <a:pt x="0" y="60190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5261" r="-5261" t="0"/>
            </a:stretch>
          </a:blipFill>
          <a:ln>
            <a:noFill/>
          </a:ln>
        </p:spPr>
      </p:sp>
      <p:sp>
        <p:nvSpPr>
          <p:cNvPr id="163" name="Google Shape;163;p7"/>
          <p:cNvSpPr/>
          <p:nvPr/>
        </p:nvSpPr>
        <p:spPr>
          <a:xfrm>
            <a:off x="11648919" y="253014"/>
            <a:ext cx="2247779" cy="6019083"/>
          </a:xfrm>
          <a:custGeom>
            <a:rect b="b" l="l" r="r" t="t"/>
            <a:pathLst>
              <a:path extrusionOk="0" h="6019083" w="2247779">
                <a:moveTo>
                  <a:pt x="0" y="0"/>
                </a:moveTo>
                <a:lnTo>
                  <a:pt x="2247780" y="0"/>
                </a:lnTo>
                <a:lnTo>
                  <a:pt x="2247780" y="6019083"/>
                </a:lnTo>
                <a:lnTo>
                  <a:pt x="0" y="60190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5632" r="-5632" t="0"/>
            </a:stretch>
          </a:blipFill>
          <a:ln>
            <a:noFill/>
          </a:ln>
        </p:spPr>
      </p:sp>
      <p:sp>
        <p:nvSpPr>
          <p:cNvPr id="164" name="Google Shape;164;p7"/>
          <p:cNvSpPr/>
          <p:nvPr/>
        </p:nvSpPr>
        <p:spPr>
          <a:xfrm>
            <a:off x="13906224" y="253014"/>
            <a:ext cx="2119374" cy="6019083"/>
          </a:xfrm>
          <a:custGeom>
            <a:rect b="b" l="l" r="r" t="t"/>
            <a:pathLst>
              <a:path extrusionOk="0" h="6019083" w="2119374">
                <a:moveTo>
                  <a:pt x="0" y="0"/>
                </a:moveTo>
                <a:lnTo>
                  <a:pt x="2119374" y="0"/>
                </a:lnTo>
                <a:lnTo>
                  <a:pt x="2119374" y="6019083"/>
                </a:lnTo>
                <a:lnTo>
                  <a:pt x="0" y="60190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7526" r="-44581" t="0"/>
            </a:stretch>
          </a:blipFill>
          <a:ln>
            <a:noFill/>
          </a:ln>
        </p:spPr>
      </p:sp>
      <p:sp>
        <p:nvSpPr>
          <p:cNvPr id="165" name="Google Shape;165;p7"/>
          <p:cNvSpPr/>
          <p:nvPr/>
        </p:nvSpPr>
        <p:spPr>
          <a:xfrm>
            <a:off x="16025598" y="253014"/>
            <a:ext cx="2230981" cy="3440455"/>
          </a:xfrm>
          <a:custGeom>
            <a:rect b="b" l="l" r="r" t="t"/>
            <a:pathLst>
              <a:path extrusionOk="0" h="3440455" w="2230981">
                <a:moveTo>
                  <a:pt x="0" y="0"/>
                </a:moveTo>
                <a:lnTo>
                  <a:pt x="2230982" y="0"/>
                </a:lnTo>
                <a:lnTo>
                  <a:pt x="2230982" y="3440456"/>
                </a:lnTo>
                <a:lnTo>
                  <a:pt x="0" y="34404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-31686" t="0"/>
            </a:stretch>
          </a:blipFill>
          <a:ln>
            <a:noFill/>
          </a:ln>
        </p:spPr>
      </p:sp>
      <p:sp>
        <p:nvSpPr>
          <p:cNvPr id="166" name="Google Shape;166;p7"/>
          <p:cNvSpPr txBox="1"/>
          <p:nvPr/>
        </p:nvSpPr>
        <p:spPr>
          <a:xfrm>
            <a:off x="1223431" y="2502154"/>
            <a:ext cx="7188300" cy="692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7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44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There are more than 100 different guidelines that detail exactly how content in online spaces should be made accessible. Training covering every detail would be ineffective. </a:t>
            </a:r>
            <a:endParaRPr/>
          </a:p>
          <a:p>
            <a:pPr indent="0" lvl="0" marL="0" marR="0" rtl="0" algn="ctr">
              <a:lnSpc>
                <a:spcPct val="13997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744" u="none" cap="none" strike="noStrike">
              <a:solidFill>
                <a:srgbClr val="00503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3997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44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We will cover:</a:t>
            </a:r>
            <a:endParaRPr/>
          </a:p>
          <a:p>
            <a:pPr indent="0" lvl="0" marL="0" marR="0" rtl="0" algn="ctr">
              <a:lnSpc>
                <a:spcPct val="13997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44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-Where to find and reference guidelines</a:t>
            </a:r>
            <a:endParaRPr/>
          </a:p>
          <a:p>
            <a:pPr indent="0" lvl="0" marL="0" marR="0" rtl="0" algn="ctr">
              <a:lnSpc>
                <a:spcPct val="13997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44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-General guidance</a:t>
            </a:r>
            <a:endParaRPr/>
          </a:p>
          <a:p>
            <a:pPr indent="0" lvl="0" marL="0" marR="0" rtl="0" algn="ctr">
              <a:lnSpc>
                <a:spcPct val="13997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44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-Tools to assist</a:t>
            </a:r>
            <a:endParaRPr/>
          </a:p>
          <a:p>
            <a:pPr indent="0" lvl="0" marL="0" marR="0" rtl="0" algn="ctr">
              <a:lnSpc>
                <a:spcPct val="13997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744" u="none" cap="none" strike="noStrike">
              <a:solidFill>
                <a:srgbClr val="00503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3997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44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ULTIMATELY, UNC Charlotte is still responsible for meeting ALL requirements.</a:t>
            </a:r>
            <a:endParaRPr/>
          </a:p>
        </p:txBody>
      </p:sp>
      <p:sp>
        <p:nvSpPr>
          <p:cNvPr id="167" name="Google Shape;167;p7"/>
          <p:cNvSpPr txBox="1"/>
          <p:nvPr/>
        </p:nvSpPr>
        <p:spPr>
          <a:xfrm>
            <a:off x="9525" y="253026"/>
            <a:ext cx="9635400" cy="21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3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356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WHAT WILL BE COVERED</a:t>
            </a:r>
            <a:endParaRPr/>
          </a:p>
        </p:txBody>
      </p:sp>
      <p:sp>
        <p:nvSpPr>
          <p:cNvPr id="168" name="Google Shape;168;p7"/>
          <p:cNvSpPr txBox="1"/>
          <p:nvPr/>
        </p:nvSpPr>
        <p:spPr>
          <a:xfrm>
            <a:off x="10070906" y="6205422"/>
            <a:ext cx="7188394" cy="10572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Screenshots with a list of all WCAG 2.1 guidelines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3" name="Google Shape;173;p8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4" name="Google Shape;174;p8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5" name="Google Shape;175;p8"/>
          <p:cNvSpPr txBox="1"/>
          <p:nvPr/>
        </p:nvSpPr>
        <p:spPr>
          <a:xfrm>
            <a:off x="225398" y="195668"/>
            <a:ext cx="7910051" cy="9854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3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356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WHERE ARE THEY?</a:t>
            </a:r>
            <a:endParaRPr/>
          </a:p>
        </p:txBody>
      </p:sp>
      <p:sp>
        <p:nvSpPr>
          <p:cNvPr id="176" name="Google Shape;176;p8"/>
          <p:cNvSpPr/>
          <p:nvPr/>
        </p:nvSpPr>
        <p:spPr>
          <a:xfrm>
            <a:off x="10053830" y="697909"/>
            <a:ext cx="6524240" cy="6524240"/>
          </a:xfrm>
          <a:custGeom>
            <a:rect b="b" l="l" r="r" t="t"/>
            <a:pathLst>
              <a:path extrusionOk="0" h="6524240" w="6524240">
                <a:moveTo>
                  <a:pt x="0" y="0"/>
                </a:moveTo>
                <a:lnTo>
                  <a:pt x="6524240" y="0"/>
                </a:lnTo>
                <a:lnTo>
                  <a:pt x="6524240" y="6524240"/>
                </a:lnTo>
                <a:lnTo>
                  <a:pt x="0" y="65242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7" name="Google Shape;177;p8"/>
          <p:cNvSpPr txBox="1"/>
          <p:nvPr/>
        </p:nvSpPr>
        <p:spPr>
          <a:xfrm>
            <a:off x="9144000" y="7172442"/>
            <a:ext cx="8343900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image of the World wide web consortium logo</a:t>
            </a:r>
            <a:endParaRPr/>
          </a:p>
        </p:txBody>
      </p:sp>
      <p:sp>
        <p:nvSpPr>
          <p:cNvPr id="178" name="Google Shape;178;p8"/>
          <p:cNvSpPr txBox="1"/>
          <p:nvPr/>
        </p:nvSpPr>
        <p:spPr>
          <a:xfrm>
            <a:off x="0" y="3210042"/>
            <a:ext cx="8360847" cy="42576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These guidelines can be found and refrenced in many places.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000" u="none" cap="none" strike="noStrike">
              <a:solidFill>
                <a:srgbClr val="00503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W3.org and searching “WCAG 2.1”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The office for disabilities services website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ADA.gov and searching “WCAG 2.1”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The fact sheet from this presentation</a:t>
            </a:r>
            <a:endParaRPr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000" u="none" cap="none" strike="noStrike">
              <a:solidFill>
                <a:srgbClr val="00503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3" name="Google Shape;183;p9"/>
          <p:cNvCxnSpPr/>
          <p:nvPr/>
        </p:nvCxnSpPr>
        <p:spPr>
          <a:xfrm rot="10800000">
            <a:off x="5374" y="10021031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4" name="Google Shape;184;p9"/>
          <p:cNvCxnSpPr/>
          <p:nvPr/>
        </p:nvCxnSpPr>
        <p:spPr>
          <a:xfrm rot="10800000">
            <a:off x="5374" y="242299"/>
            <a:ext cx="18394899" cy="0"/>
          </a:xfrm>
          <a:prstGeom prst="straightConnector1">
            <a:avLst/>
          </a:prstGeom>
          <a:noFill/>
          <a:ln cap="flat" cmpd="sng" w="19050">
            <a:solidFill>
              <a:srgbClr val="2B571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5" name="Google Shape;185;p9"/>
          <p:cNvSpPr txBox="1"/>
          <p:nvPr/>
        </p:nvSpPr>
        <p:spPr>
          <a:xfrm>
            <a:off x="225398" y="195668"/>
            <a:ext cx="7910051" cy="9854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3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356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WHAT ARE THEY?</a:t>
            </a:r>
            <a:endParaRPr/>
          </a:p>
        </p:txBody>
      </p:sp>
      <p:sp>
        <p:nvSpPr>
          <p:cNvPr id="186" name="Google Shape;186;p9"/>
          <p:cNvSpPr/>
          <p:nvPr/>
        </p:nvSpPr>
        <p:spPr>
          <a:xfrm>
            <a:off x="10053830" y="697909"/>
            <a:ext cx="6524240" cy="6524240"/>
          </a:xfrm>
          <a:custGeom>
            <a:rect b="b" l="l" r="r" t="t"/>
            <a:pathLst>
              <a:path extrusionOk="0" h="6524240" w="6524240">
                <a:moveTo>
                  <a:pt x="0" y="0"/>
                </a:moveTo>
                <a:lnTo>
                  <a:pt x="6524240" y="0"/>
                </a:lnTo>
                <a:lnTo>
                  <a:pt x="6524240" y="6524240"/>
                </a:lnTo>
                <a:lnTo>
                  <a:pt x="0" y="65242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7" name="Google Shape;187;p9"/>
          <p:cNvSpPr txBox="1"/>
          <p:nvPr/>
        </p:nvSpPr>
        <p:spPr>
          <a:xfrm>
            <a:off x="9144000" y="7172442"/>
            <a:ext cx="8343900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image of the World wide web consortium logo</a:t>
            </a:r>
            <a:endParaRPr/>
          </a:p>
        </p:txBody>
      </p:sp>
      <p:sp>
        <p:nvSpPr>
          <p:cNvPr id="188" name="Google Shape;188;p9"/>
          <p:cNvSpPr txBox="1"/>
          <p:nvPr/>
        </p:nvSpPr>
        <p:spPr>
          <a:xfrm>
            <a:off x="0" y="3210042"/>
            <a:ext cx="8360847" cy="42576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Generally the standards can be divdied into 4 major categories to ensure accessibility, they state that online content needs to be: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000" u="none" cap="none" strike="noStrike">
              <a:solidFill>
                <a:srgbClr val="00503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Perceivable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Operable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Understandable</a:t>
            </a:r>
            <a:endParaRPr/>
          </a:p>
          <a:p>
            <a:pPr indent="-323850" lvl="1" marL="6477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5035"/>
              </a:buClr>
              <a:buSzPts val="3000"/>
              <a:buFont typeface="Arial"/>
              <a:buChar char="•"/>
            </a:pPr>
            <a:r>
              <a:rPr b="0" i="0" lang="en-US" sz="3000" u="none" cap="none" strike="noStrike">
                <a:solidFill>
                  <a:srgbClr val="005035"/>
                </a:solidFill>
                <a:latin typeface="Arial"/>
                <a:ea typeface="Arial"/>
                <a:cs typeface="Arial"/>
                <a:sym typeface="Arial"/>
              </a:rPr>
              <a:t>Robust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