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</p:sldIdLst>
  <p:sldSz cx="18288000" cy="10287000"/>
  <p:notesSz cx="6858000" cy="9144000"/>
  <p:embeddedFontLst>
    <p:embeddedFont>
      <p:font typeface="Open Sauce" charset="1" panose="00000500000000000000"/>
      <p:regular r:id="rId25"/>
    </p:embeddedFont>
    <p:embeddedFont>
      <p:font typeface="Barlow SemiCondensed Bold" charset="1" panose="00000806000000000000"/>
      <p:regular r:id="rId26"/>
    </p:embeddedFont>
    <p:embeddedFont>
      <p:font typeface="Open Dyslexic" charset="1" panose="00000500000000000000"/>
      <p:regular r:id="rId27"/>
    </p:embeddedFont>
    <p:embeddedFont>
      <p:font typeface="Barlow SemiCondensed Heavy" charset="1" panose="00000A06000000000000"/>
      <p:regular r:id="rId28"/>
    </p:embeddedFont>
    <p:embeddedFont>
      <p:font typeface="Roboto Slab Bold" charset="1" panose="00000000000000000000"/>
      <p:regular r:id="rId29"/>
    </p:embeddedFont>
    <p:embeddedFont>
      <p:font typeface="Open Sauce Bold" charset="1" panose="00000800000000000000"/>
      <p:regular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slides/slide14.xml" Type="http://schemas.openxmlformats.org/officeDocument/2006/relationships/slide"/><Relationship Id="rId2" Target="presProps.xml" Type="http://schemas.openxmlformats.org/officeDocument/2006/relationships/presProps"/><Relationship Id="rId20" Target="slides/slide15.xml" Type="http://schemas.openxmlformats.org/officeDocument/2006/relationships/slide"/><Relationship Id="rId21" Target="slides/slide16.xml" Type="http://schemas.openxmlformats.org/officeDocument/2006/relationships/slide"/><Relationship Id="rId22" Target="slides/slide17.xml" Type="http://schemas.openxmlformats.org/officeDocument/2006/relationships/slide"/><Relationship Id="rId23" Target="slides/slide18.xml" Type="http://schemas.openxmlformats.org/officeDocument/2006/relationships/slide"/><Relationship Id="rId24" Target="slides/slide19.xml" Type="http://schemas.openxmlformats.org/officeDocument/2006/relationships/slide"/><Relationship Id="rId25" Target="fonts/font25.fntdata" Type="http://schemas.openxmlformats.org/officeDocument/2006/relationships/font"/><Relationship Id="rId26" Target="fonts/font26.fntdata" Type="http://schemas.openxmlformats.org/officeDocument/2006/relationships/font"/><Relationship Id="rId27" Target="fonts/font27.fntdata" Type="http://schemas.openxmlformats.org/officeDocument/2006/relationships/font"/><Relationship Id="rId28" Target="fonts/font28.fntdata" Type="http://schemas.openxmlformats.org/officeDocument/2006/relationships/font"/><Relationship Id="rId29" Target="fonts/font29.fntdata" Type="http://schemas.openxmlformats.org/officeDocument/2006/relationships/font"/><Relationship Id="rId3" Target="viewProps.xml" Type="http://schemas.openxmlformats.org/officeDocument/2006/relationships/viewProps"/><Relationship Id="rId30" Target="fonts/font30.fntdata" Type="http://schemas.openxmlformats.org/officeDocument/2006/relationships/font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6.pn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7.pn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8.pn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9.pn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0.png" Type="http://schemas.openxmlformats.org/officeDocument/2006/relationships/image"/></Relationships>
</file>

<file path=ppt/slides/_rels/slide1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1.png" Type="http://schemas.openxmlformats.org/officeDocument/2006/relationships/image"/></Relationships>
</file>

<file path=ppt/slides/_rels/slide1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2.png" Type="http://schemas.openxmlformats.org/officeDocument/2006/relationships/image"/><Relationship Id="rId3" Target="../media/image23.png" Type="http://schemas.openxmlformats.org/officeDocument/2006/relationships/image"/><Relationship Id="rId4" Target="../media/image24.png" Type="http://schemas.openxmlformats.org/officeDocument/2006/relationships/image"/></Relationships>
</file>

<file path=ppt/slides/_rels/slide1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5.png" Type="http://schemas.openxmlformats.org/officeDocument/2006/relationships/image"/><Relationship Id="rId3" Target="../media/image26.svg" Type="http://schemas.openxmlformats.org/officeDocument/2006/relationships/image"/></Relationships>
</file>

<file path=ppt/slides/_rels/slide1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https://nationaldisabilitycenter.org/resources/the-current-status-of-accessibility-in-american-higher-education/" TargetMode="External" Type="http://schemas.openxmlformats.org/officeDocument/2006/relationships/hyperlink"/><Relationship Id="rId3" Target="https://www.schev.edu/Home/Components/News/News/718/200" TargetMode="External" Type="http://schemas.openxmlformats.org/officeDocument/2006/relationships/hyperlink"/><Relationship Id="rId4" Target="https://doi.org/10.3102/0034654315583135" TargetMode="External" Type="http://schemas.openxmlformats.org/officeDocument/2006/relationships/hyperlink"/><Relationship Id="rId5" Target="https://doi.org/10.3102/0034654315583135" TargetMode="External" Type="http://schemas.openxmlformats.org/officeDocument/2006/relationships/hyperlink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8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9.png" Type="http://schemas.openxmlformats.org/officeDocument/2006/relationships/image"/><Relationship Id="rId3" Target="../media/image10.sv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1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2.png" Type="http://schemas.openxmlformats.org/officeDocument/2006/relationships/image"/><Relationship Id="rId3" Target="../media/image13.svg" Type="http://schemas.openxmlformats.org/officeDocument/2006/relationships/image"/><Relationship Id="rId4" Target="../media/image14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9.png" Type="http://schemas.openxmlformats.org/officeDocument/2006/relationships/image"/><Relationship Id="rId3" Target="../media/image10.svg" Type="http://schemas.openxmlformats.org/officeDocument/2006/relationships/image"/><Relationship Id="rId4" Target="../media/image15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9.png" Type="http://schemas.openxmlformats.org/officeDocument/2006/relationships/image"/><Relationship Id="rId3" Target="../media/image10.svg" Type="http://schemas.openxmlformats.org/officeDocument/2006/relationships/image"/><Relationship Id="rId4" Target="../media/image15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315783" y="6643485"/>
            <a:ext cx="19711207" cy="3796910"/>
          </a:xfrm>
          <a:custGeom>
            <a:avLst/>
            <a:gdLst/>
            <a:ahLst/>
            <a:cxnLst/>
            <a:rect r="r" b="b" t="t" l="l"/>
            <a:pathLst>
              <a:path h="3796910" w="19711207">
                <a:moveTo>
                  <a:pt x="0" y="0"/>
                </a:moveTo>
                <a:lnTo>
                  <a:pt x="19711207" y="0"/>
                </a:lnTo>
                <a:lnTo>
                  <a:pt x="19711207" y="3796910"/>
                </a:lnTo>
                <a:lnTo>
                  <a:pt x="0" y="379691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-46840" r="-5283" b="-41726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true" rot="0">
            <a:off x="-107125" y="-69025"/>
            <a:ext cx="5579049" cy="3482256"/>
          </a:xfrm>
          <a:custGeom>
            <a:avLst/>
            <a:gdLst/>
            <a:ahLst/>
            <a:cxnLst/>
            <a:rect r="r" b="b" t="t" l="l"/>
            <a:pathLst>
              <a:path h="3482256" w="5579049">
                <a:moveTo>
                  <a:pt x="0" y="3482257"/>
                </a:moveTo>
                <a:lnTo>
                  <a:pt x="5579049" y="3482257"/>
                </a:lnTo>
                <a:lnTo>
                  <a:pt x="5579049" y="0"/>
                </a:lnTo>
                <a:lnTo>
                  <a:pt x="0" y="0"/>
                </a:lnTo>
                <a:lnTo>
                  <a:pt x="0" y="3482257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3612111" y="2433523"/>
            <a:ext cx="2909968" cy="3666102"/>
          </a:xfrm>
          <a:custGeom>
            <a:avLst/>
            <a:gdLst/>
            <a:ahLst/>
            <a:cxnLst/>
            <a:rect r="r" b="b" t="t" l="l"/>
            <a:pathLst>
              <a:path h="3666102" w="2909968">
                <a:moveTo>
                  <a:pt x="0" y="0"/>
                </a:moveTo>
                <a:lnTo>
                  <a:pt x="2909968" y="0"/>
                </a:lnTo>
                <a:lnTo>
                  <a:pt x="2909968" y="3666102"/>
                </a:lnTo>
                <a:lnTo>
                  <a:pt x="0" y="366610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775066" y="6795075"/>
            <a:ext cx="4532141" cy="4552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780"/>
              </a:lnSpc>
            </a:pPr>
            <a:r>
              <a:rPr lang="en-US" sz="2700">
                <a:solidFill>
                  <a:srgbClr val="000000"/>
                </a:solidFill>
                <a:latin typeface="Open Sauce"/>
                <a:ea typeface="Open Sauce"/>
                <a:cs typeface="Open Sauce"/>
                <a:sym typeface="Open Sauce"/>
              </a:rPr>
              <a:t>Office of disability services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156094" y="2286000"/>
            <a:ext cx="9701604" cy="25622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0079"/>
              </a:lnSpc>
            </a:pPr>
            <a:r>
              <a:rPr lang="en-US" b="true" sz="8399">
                <a:solidFill>
                  <a:srgbClr val="000000"/>
                </a:solidFill>
                <a:latin typeface="Barlow SemiCondensed Bold"/>
                <a:ea typeface="Barlow SemiCondensed Bold"/>
                <a:cs typeface="Barlow SemiCondensed Bold"/>
                <a:sym typeface="Barlow SemiCondensed Bold"/>
              </a:rPr>
              <a:t>WHAT IT MEANS TO BE A DIGITAL A11Y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156094" y="5042350"/>
            <a:ext cx="7574047" cy="10572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Open Sauce"/>
                <a:ea typeface="Open Sauce"/>
                <a:cs typeface="Open Sauce"/>
                <a:sym typeface="Open Sauce"/>
              </a:rPr>
              <a:t>An introduction to improving accessibility in online spaces at UNC Charlotte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3612111" y="6090100"/>
            <a:ext cx="2909968" cy="1885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679"/>
              </a:lnSpc>
              <a:spcBef>
                <a:spcPct val="0"/>
              </a:spcBef>
            </a:pPr>
            <a:r>
              <a:rPr lang="en-US" sz="1200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Image of UNC Charlotte logo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3329567" y="2917891"/>
            <a:ext cx="3086100" cy="3086100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360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5455766" y="4746173"/>
            <a:ext cx="7376468" cy="3086100"/>
            <a:chOff x="0" y="0"/>
            <a:chExt cx="1942774" cy="8128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942773" cy="812800"/>
            </a:xfrm>
            <a:custGeom>
              <a:avLst/>
              <a:gdLst/>
              <a:ahLst/>
              <a:cxnLst/>
              <a:rect r="r" b="b" t="t" l="l"/>
              <a:pathLst>
                <a:path h="812800" w="1942773">
                  <a:moveTo>
                    <a:pt x="53527" y="0"/>
                  </a:moveTo>
                  <a:lnTo>
                    <a:pt x="1889247" y="0"/>
                  </a:lnTo>
                  <a:cubicBezTo>
                    <a:pt x="1918809" y="0"/>
                    <a:pt x="1942773" y="23965"/>
                    <a:pt x="1942773" y="53527"/>
                  </a:cubicBezTo>
                  <a:lnTo>
                    <a:pt x="1942773" y="759273"/>
                  </a:lnTo>
                  <a:cubicBezTo>
                    <a:pt x="1942773" y="788835"/>
                    <a:pt x="1918809" y="812800"/>
                    <a:pt x="1889247" y="812800"/>
                  </a:cubicBezTo>
                  <a:lnTo>
                    <a:pt x="53527" y="812800"/>
                  </a:lnTo>
                  <a:cubicBezTo>
                    <a:pt x="23965" y="812800"/>
                    <a:pt x="0" y="788835"/>
                    <a:pt x="0" y="759273"/>
                  </a:cubicBezTo>
                  <a:lnTo>
                    <a:pt x="0" y="53527"/>
                  </a:lnTo>
                  <a:cubicBezTo>
                    <a:pt x="0" y="23965"/>
                    <a:pt x="23965" y="0"/>
                    <a:pt x="53527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47625"/>
              <a:ext cx="1942774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360"/>
                </a:lnSpc>
              </a:pPr>
            </a:p>
          </p:txBody>
        </p:sp>
      </p:grpSp>
      <p:sp>
        <p:nvSpPr>
          <p:cNvPr name="TextBox 8" id="8"/>
          <p:cNvSpPr txBox="true"/>
          <p:nvPr/>
        </p:nvSpPr>
        <p:spPr>
          <a:xfrm rot="0">
            <a:off x="0" y="9525"/>
            <a:ext cx="11911072" cy="135826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10529"/>
              </a:lnSpc>
            </a:pPr>
            <a:r>
              <a:rPr lang="en-US" b="true" sz="8999">
                <a:solidFill>
                  <a:srgbClr val="000000"/>
                </a:solidFill>
                <a:latin typeface="Barlow SemiCondensed Heavy"/>
                <a:ea typeface="Barlow SemiCondensed Heavy"/>
                <a:cs typeface="Barlow SemiCondensed Heavy"/>
                <a:sym typeface="Barlow SemiCondensed Heavy"/>
              </a:rPr>
              <a:t>CATEGORIES FOR ISSUES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0" y="1718234"/>
            <a:ext cx="18288000" cy="13849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566"/>
              </a:lnSpc>
              <a:spcBef>
                <a:spcPct val="0"/>
              </a:spcBef>
            </a:pPr>
            <a:r>
              <a:rPr lang="en-US" sz="3976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In groups attempt to categorize the issues we have been discussing into broader categories:</a:t>
            </a:r>
          </a:p>
        </p:txBody>
      </p:sp>
      <p:grpSp>
        <p:nvGrpSpPr>
          <p:cNvPr name="Group 10" id="10"/>
          <p:cNvGrpSpPr/>
          <p:nvPr/>
        </p:nvGrpSpPr>
        <p:grpSpPr>
          <a:xfrm rot="0">
            <a:off x="1512814" y="2917891"/>
            <a:ext cx="3086100" cy="3086100"/>
            <a:chOff x="0" y="0"/>
            <a:chExt cx="812800" cy="812800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12" id="12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360"/>
                </a:lnSpc>
              </a:pPr>
            </a:p>
          </p:txBody>
        </p:sp>
      </p:grpSp>
      <p:grpSp>
        <p:nvGrpSpPr>
          <p:cNvPr name="Group 13" id="13"/>
          <p:cNvGrpSpPr/>
          <p:nvPr/>
        </p:nvGrpSpPr>
        <p:grpSpPr>
          <a:xfrm rot="0">
            <a:off x="13329567" y="7044913"/>
            <a:ext cx="3086100" cy="3086100"/>
            <a:chOff x="0" y="0"/>
            <a:chExt cx="812800" cy="812800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15" id="15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360"/>
                </a:lnSpc>
              </a:pPr>
            </a:p>
          </p:txBody>
        </p:sp>
      </p:grpSp>
      <p:grpSp>
        <p:nvGrpSpPr>
          <p:cNvPr name="Group 16" id="16"/>
          <p:cNvGrpSpPr/>
          <p:nvPr/>
        </p:nvGrpSpPr>
        <p:grpSpPr>
          <a:xfrm rot="0">
            <a:off x="1512814" y="7044913"/>
            <a:ext cx="3086100" cy="3086100"/>
            <a:chOff x="0" y="0"/>
            <a:chExt cx="812800" cy="812800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18" id="18"/>
            <p:cNvSpPr txBox="true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360"/>
                </a:lnSpc>
              </a:pPr>
            </a:p>
          </p:txBody>
        </p:sp>
      </p:grpSp>
      <p:sp>
        <p:nvSpPr>
          <p:cNvPr name="TextBox 19" id="19"/>
          <p:cNvSpPr txBox="true"/>
          <p:nvPr/>
        </p:nvSpPr>
        <p:spPr>
          <a:xfrm rot="0">
            <a:off x="5455766" y="5911094"/>
            <a:ext cx="7376468" cy="6800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566"/>
              </a:lnSpc>
              <a:spcBef>
                <a:spcPct val="0"/>
              </a:spcBef>
            </a:pPr>
            <a:r>
              <a:rPr lang="en-US" sz="3976">
                <a:solidFill>
                  <a:srgbClr val="FFFFFF"/>
                </a:solidFill>
                <a:latin typeface="Open Dyslexic"/>
                <a:ea typeface="Open Dyslexic"/>
                <a:cs typeface="Open Dyslexic"/>
                <a:sym typeface="Open Dyslexic"/>
              </a:rPr>
              <a:t>Inaccessibility</a:t>
            </a:r>
          </a:p>
        </p:txBody>
      </p:sp>
      <p:sp>
        <p:nvSpPr>
          <p:cNvPr name="AutoShape 20" id="20"/>
          <p:cNvSpPr/>
          <p:nvPr/>
        </p:nvSpPr>
        <p:spPr>
          <a:xfrm flipV="true">
            <a:off x="12890412" y="4460941"/>
            <a:ext cx="439155" cy="1638948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12969681" y="6398552"/>
            <a:ext cx="359886" cy="2189412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4598914" y="4460941"/>
            <a:ext cx="838451" cy="1833212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 flipV="true">
            <a:off x="4836041" y="6225439"/>
            <a:ext cx="601324" cy="2244173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4" id="24"/>
          <p:cNvSpPr txBox="true"/>
          <p:nvPr/>
        </p:nvSpPr>
        <p:spPr>
          <a:xfrm rot="0">
            <a:off x="7509256" y="7822748"/>
            <a:ext cx="2909968" cy="6076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679"/>
              </a:lnSpc>
              <a:spcBef>
                <a:spcPct val="0"/>
              </a:spcBef>
            </a:pPr>
            <a:r>
              <a:rPr lang="en-US" sz="1200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A mind map with a center position taken by “inaccessibilty” and 4 possible branching paths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170082" y="9820275"/>
            <a:ext cx="18628163" cy="727880"/>
            <a:chOff x="0" y="0"/>
            <a:chExt cx="4906183" cy="19170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906183" cy="191705"/>
            </a:xfrm>
            <a:custGeom>
              <a:avLst/>
              <a:gdLst/>
              <a:ahLst/>
              <a:cxnLst/>
              <a:rect r="r" b="b" t="t" l="l"/>
              <a:pathLst>
                <a:path h="191705" w="4906183">
                  <a:moveTo>
                    <a:pt x="0" y="0"/>
                  </a:moveTo>
                  <a:lnTo>
                    <a:pt x="4906183" y="0"/>
                  </a:lnTo>
                  <a:lnTo>
                    <a:pt x="4906183" y="191705"/>
                  </a:lnTo>
                  <a:lnTo>
                    <a:pt x="0" y="191705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47625"/>
              <a:ext cx="4906183" cy="23933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360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0" y="32773"/>
            <a:ext cx="8770715" cy="3904543"/>
            <a:chOff x="0" y="0"/>
            <a:chExt cx="14263907" cy="63500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4263908" cy="6350000"/>
            </a:xfrm>
            <a:custGeom>
              <a:avLst/>
              <a:gdLst/>
              <a:ahLst/>
              <a:cxnLst/>
              <a:rect r="r" b="b" t="t" l="l"/>
              <a:pathLst>
                <a:path h="6350000" w="14263908">
                  <a:moveTo>
                    <a:pt x="14263908" y="3175000"/>
                  </a:moveTo>
                  <a:cubicBezTo>
                    <a:pt x="14263908" y="4928502"/>
                    <a:pt x="7877728" y="6350000"/>
                    <a:pt x="0" y="6350000"/>
                  </a:cubicBezTo>
                  <a:lnTo>
                    <a:pt x="0" y="0"/>
                  </a:lnTo>
                  <a:cubicBezTo>
                    <a:pt x="7877728" y="0"/>
                    <a:pt x="14263908" y="1421498"/>
                    <a:pt x="14263908" y="3175000"/>
                  </a:cubicBezTo>
                  <a:close/>
                </a:path>
              </a:pathLst>
            </a:custGeom>
            <a:blipFill>
              <a:blip r:embed="rId2"/>
              <a:stretch>
                <a:fillRect l="0" t="-6157" r="0" b="-6157"/>
              </a:stretch>
            </a:blipFill>
          </p:spPr>
        </p:sp>
      </p:grpSp>
      <p:sp>
        <p:nvSpPr>
          <p:cNvPr name="TextBox 7" id="7"/>
          <p:cNvSpPr txBox="true"/>
          <p:nvPr/>
        </p:nvSpPr>
        <p:spPr>
          <a:xfrm rot="0">
            <a:off x="7758399" y="42298"/>
            <a:ext cx="10529601" cy="23637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9236"/>
              </a:lnSpc>
            </a:pPr>
            <a:r>
              <a:rPr lang="en-US" b="true" sz="7894">
                <a:solidFill>
                  <a:srgbClr val="000000"/>
                </a:solidFill>
                <a:latin typeface="Barlow SemiCondensed Bold"/>
                <a:ea typeface="Barlow SemiCondensed Bold"/>
                <a:cs typeface="Barlow SemiCondensed Bold"/>
                <a:sym typeface="Barlow SemiCondensed Bold"/>
              </a:rPr>
              <a:t>ELEMENTS WITHIN THIS PRESENTATION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4385357" y="4963153"/>
            <a:ext cx="10103082" cy="22332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479"/>
              </a:lnSpc>
            </a:pPr>
            <a:r>
              <a:rPr lang="en-US" sz="3199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Multiple elements of this presentation have been designed with accessibility in mind. In your group, try to brainstorm at least TWO that you have seen: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424104" y="3927791"/>
            <a:ext cx="2909968" cy="8172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679"/>
              </a:lnSpc>
              <a:spcBef>
                <a:spcPct val="0"/>
              </a:spcBef>
            </a:pPr>
            <a:r>
              <a:rPr lang="en-US" sz="1200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zoomed in image of a keyboard with certain keys replaced with symbols representing aids for different disabilities 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170082" y="9820275"/>
            <a:ext cx="18628163" cy="727880"/>
            <a:chOff x="0" y="0"/>
            <a:chExt cx="4906183" cy="19170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906183" cy="191705"/>
            </a:xfrm>
            <a:custGeom>
              <a:avLst/>
              <a:gdLst/>
              <a:ahLst/>
              <a:cxnLst/>
              <a:rect r="r" b="b" t="t" l="l"/>
              <a:pathLst>
                <a:path h="191705" w="4906183">
                  <a:moveTo>
                    <a:pt x="0" y="0"/>
                  </a:moveTo>
                  <a:lnTo>
                    <a:pt x="4906183" y="0"/>
                  </a:lnTo>
                  <a:lnTo>
                    <a:pt x="4906183" y="191705"/>
                  </a:lnTo>
                  <a:lnTo>
                    <a:pt x="0" y="191705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47625"/>
              <a:ext cx="4906183" cy="23933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360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6057900" y="5565121"/>
            <a:ext cx="3086100" cy="3086100"/>
            <a:chOff x="0" y="0"/>
            <a:chExt cx="812800" cy="8128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127941" y="0"/>
                  </a:moveTo>
                  <a:lnTo>
                    <a:pt x="684859" y="0"/>
                  </a:lnTo>
                  <a:cubicBezTo>
                    <a:pt x="718791" y="0"/>
                    <a:pt x="751333" y="13479"/>
                    <a:pt x="775327" y="37473"/>
                  </a:cubicBezTo>
                  <a:cubicBezTo>
                    <a:pt x="799321" y="61467"/>
                    <a:pt x="812800" y="94009"/>
                    <a:pt x="812800" y="127941"/>
                  </a:cubicBezTo>
                  <a:lnTo>
                    <a:pt x="812800" y="684859"/>
                  </a:lnTo>
                  <a:cubicBezTo>
                    <a:pt x="812800" y="718791"/>
                    <a:pt x="799321" y="751333"/>
                    <a:pt x="775327" y="775327"/>
                  </a:cubicBezTo>
                  <a:cubicBezTo>
                    <a:pt x="751333" y="799321"/>
                    <a:pt x="718791" y="812800"/>
                    <a:pt x="684859" y="812800"/>
                  </a:cubicBezTo>
                  <a:lnTo>
                    <a:pt x="127941" y="812800"/>
                  </a:lnTo>
                  <a:cubicBezTo>
                    <a:pt x="94009" y="812800"/>
                    <a:pt x="61467" y="799321"/>
                    <a:pt x="37473" y="775327"/>
                  </a:cubicBezTo>
                  <a:cubicBezTo>
                    <a:pt x="13479" y="751333"/>
                    <a:pt x="0" y="718791"/>
                    <a:pt x="0" y="684859"/>
                  </a:cubicBezTo>
                  <a:lnTo>
                    <a:pt x="0" y="127941"/>
                  </a:lnTo>
                  <a:cubicBezTo>
                    <a:pt x="0" y="94009"/>
                    <a:pt x="13479" y="61467"/>
                    <a:pt x="37473" y="37473"/>
                  </a:cubicBezTo>
                  <a:cubicBezTo>
                    <a:pt x="61467" y="13479"/>
                    <a:pt x="94009" y="0"/>
                    <a:pt x="127941" y="0"/>
                  </a:cubicBezTo>
                  <a:close/>
                </a:path>
              </a:pathLst>
            </a:custGeom>
            <a:solidFill>
              <a:srgbClr val="FCFC19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360"/>
                </a:lnSpc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6057900" y="1768456"/>
            <a:ext cx="3086100" cy="3086100"/>
            <a:chOff x="0" y="0"/>
            <a:chExt cx="812800" cy="81280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127941" y="0"/>
                  </a:moveTo>
                  <a:lnTo>
                    <a:pt x="684859" y="0"/>
                  </a:lnTo>
                  <a:cubicBezTo>
                    <a:pt x="718791" y="0"/>
                    <a:pt x="751333" y="13479"/>
                    <a:pt x="775327" y="37473"/>
                  </a:cubicBezTo>
                  <a:cubicBezTo>
                    <a:pt x="799321" y="61467"/>
                    <a:pt x="812800" y="94009"/>
                    <a:pt x="812800" y="127941"/>
                  </a:cubicBezTo>
                  <a:lnTo>
                    <a:pt x="812800" y="684859"/>
                  </a:lnTo>
                  <a:cubicBezTo>
                    <a:pt x="812800" y="718791"/>
                    <a:pt x="799321" y="751333"/>
                    <a:pt x="775327" y="775327"/>
                  </a:cubicBezTo>
                  <a:cubicBezTo>
                    <a:pt x="751333" y="799321"/>
                    <a:pt x="718791" y="812800"/>
                    <a:pt x="684859" y="812800"/>
                  </a:cubicBezTo>
                  <a:lnTo>
                    <a:pt x="127941" y="812800"/>
                  </a:lnTo>
                  <a:cubicBezTo>
                    <a:pt x="94009" y="812800"/>
                    <a:pt x="61467" y="799321"/>
                    <a:pt x="37473" y="775327"/>
                  </a:cubicBezTo>
                  <a:cubicBezTo>
                    <a:pt x="13479" y="751333"/>
                    <a:pt x="0" y="718791"/>
                    <a:pt x="0" y="684859"/>
                  </a:cubicBezTo>
                  <a:lnTo>
                    <a:pt x="0" y="127941"/>
                  </a:lnTo>
                  <a:cubicBezTo>
                    <a:pt x="0" y="94009"/>
                    <a:pt x="13479" y="61467"/>
                    <a:pt x="37473" y="37473"/>
                  </a:cubicBezTo>
                  <a:cubicBezTo>
                    <a:pt x="61467" y="13479"/>
                    <a:pt x="94009" y="0"/>
                    <a:pt x="127941" y="0"/>
                  </a:cubicBezTo>
                  <a:close/>
                </a:path>
              </a:pathLst>
            </a:custGeom>
            <a:solidFill>
              <a:srgbClr val="812990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360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1865059" y="9525"/>
            <a:ext cx="16422941" cy="119212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9236"/>
              </a:lnSpc>
            </a:pPr>
            <a:r>
              <a:rPr lang="en-US" b="true" sz="7894">
                <a:solidFill>
                  <a:srgbClr val="000000"/>
                </a:solidFill>
                <a:latin typeface="Barlow SemiCondensed Bold"/>
                <a:ea typeface="Barlow SemiCondensed Bold"/>
                <a:cs typeface="Barlow SemiCondensed Bold"/>
                <a:sym typeface="Barlow SemiCondensed Bold"/>
              </a:rPr>
              <a:t>MAJOR CONSIDERATIONS: VISUALS 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0" y="1517419"/>
            <a:ext cx="4620653" cy="59068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00"/>
              </a:lnSpc>
            </a:pPr>
            <a:r>
              <a:rPr lang="en-US" sz="5571" b="true">
                <a:solidFill>
                  <a:srgbClr val="FAA61A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Visual elements</a:t>
            </a:r>
          </a:p>
          <a:p>
            <a:pPr algn="ctr">
              <a:lnSpc>
                <a:spcPts val="7800"/>
              </a:lnSpc>
            </a:pPr>
          </a:p>
          <a:p>
            <a:pPr algn="ctr">
              <a:lnSpc>
                <a:spcPts val="7800"/>
              </a:lnSpc>
            </a:pPr>
            <a:r>
              <a:rPr lang="en-US" sz="5571" b="true">
                <a:solidFill>
                  <a:srgbClr val="FF3131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Use contrasting colors!</a:t>
            </a:r>
          </a:p>
        </p:txBody>
      </p:sp>
      <p:grpSp>
        <p:nvGrpSpPr>
          <p:cNvPr name="Group 13" id="13"/>
          <p:cNvGrpSpPr/>
          <p:nvPr/>
        </p:nvGrpSpPr>
        <p:grpSpPr>
          <a:xfrm rot="0">
            <a:off x="10719243" y="1577053"/>
            <a:ext cx="7568757" cy="6262482"/>
            <a:chOff x="0" y="0"/>
            <a:chExt cx="1150911" cy="952278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1150911" cy="952278"/>
            </a:xfrm>
            <a:custGeom>
              <a:avLst/>
              <a:gdLst/>
              <a:ahLst/>
              <a:cxnLst/>
              <a:rect r="r" b="b" t="t" l="l"/>
              <a:pathLst>
                <a:path h="952278" w="1150911">
                  <a:moveTo>
                    <a:pt x="947711" y="0"/>
                  </a:moveTo>
                  <a:cubicBezTo>
                    <a:pt x="1059941" y="0"/>
                    <a:pt x="1150911" y="213162"/>
                    <a:pt x="1150911" y="476139"/>
                  </a:cubicBezTo>
                  <a:cubicBezTo>
                    <a:pt x="1150911" y="739117"/>
                    <a:pt x="1059941" y="952278"/>
                    <a:pt x="947711" y="952278"/>
                  </a:cubicBezTo>
                  <a:lnTo>
                    <a:pt x="203200" y="952278"/>
                  </a:lnTo>
                  <a:cubicBezTo>
                    <a:pt x="90970" y="952278"/>
                    <a:pt x="0" y="739117"/>
                    <a:pt x="0" y="476139"/>
                  </a:cubicBezTo>
                  <a:cubicBezTo>
                    <a:pt x="0" y="213162"/>
                    <a:pt x="90970" y="0"/>
                    <a:pt x="203200" y="0"/>
                  </a:cubicBezTo>
                  <a:lnTo>
                    <a:pt x="947711" y="0"/>
                  </a:lnTo>
                </a:path>
              </a:pathLst>
            </a:custGeom>
            <a:blipFill>
              <a:blip r:embed="rId2"/>
              <a:stretch>
                <a:fillRect l="-21370" t="0" r="-21370" b="0"/>
              </a:stretch>
            </a:blipFill>
          </p:spPr>
        </p:sp>
      </p:grpSp>
      <p:sp>
        <p:nvSpPr>
          <p:cNvPr name="TextBox 15" id="15"/>
          <p:cNvSpPr txBox="true"/>
          <p:nvPr/>
        </p:nvSpPr>
        <p:spPr>
          <a:xfrm rot="0">
            <a:off x="6057900" y="3084496"/>
            <a:ext cx="3086100" cy="4057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60"/>
              </a:lnSpc>
              <a:spcBef>
                <a:spcPct val="0"/>
              </a:spcBef>
            </a:pPr>
            <a:r>
              <a:rPr lang="en-US" b="true" sz="2400">
                <a:solidFill>
                  <a:srgbClr val="514EA1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poor contrast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6519805" y="6702406"/>
            <a:ext cx="2199799" cy="4057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60"/>
              </a:lnSpc>
              <a:spcBef>
                <a:spcPct val="0"/>
              </a:spcBef>
            </a:pPr>
            <a:r>
              <a:rPr lang="en-US" b="true" sz="2400">
                <a:solidFill>
                  <a:srgbClr val="812990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Good contrast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3048638" y="7830010"/>
            <a:ext cx="2909968" cy="1885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679"/>
              </a:lnSpc>
              <a:spcBef>
                <a:spcPct val="0"/>
              </a:spcBef>
            </a:pPr>
            <a:r>
              <a:rPr lang="en-US" sz="1200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A color wheel</a:t>
            </a: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170082" y="9820275"/>
            <a:ext cx="18628163" cy="727880"/>
            <a:chOff x="0" y="0"/>
            <a:chExt cx="4906183" cy="19170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906183" cy="191705"/>
            </a:xfrm>
            <a:custGeom>
              <a:avLst/>
              <a:gdLst/>
              <a:ahLst/>
              <a:cxnLst/>
              <a:rect r="r" b="b" t="t" l="l"/>
              <a:pathLst>
                <a:path h="191705" w="4906183">
                  <a:moveTo>
                    <a:pt x="0" y="0"/>
                  </a:moveTo>
                  <a:lnTo>
                    <a:pt x="4906183" y="0"/>
                  </a:lnTo>
                  <a:lnTo>
                    <a:pt x="4906183" y="191705"/>
                  </a:lnTo>
                  <a:lnTo>
                    <a:pt x="0" y="191705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47625"/>
              <a:ext cx="4906183" cy="23933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360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7289941" y="1622194"/>
            <a:ext cx="7364683" cy="4900862"/>
          </a:xfrm>
          <a:custGeom>
            <a:avLst/>
            <a:gdLst/>
            <a:ahLst/>
            <a:cxnLst/>
            <a:rect r="r" b="b" t="t" l="l"/>
            <a:pathLst>
              <a:path h="4900862" w="7364683">
                <a:moveTo>
                  <a:pt x="0" y="0"/>
                </a:moveTo>
                <a:lnTo>
                  <a:pt x="7364682" y="0"/>
                </a:lnTo>
                <a:lnTo>
                  <a:pt x="7364682" y="4900861"/>
                </a:lnTo>
                <a:lnTo>
                  <a:pt x="0" y="490086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0" y="9525"/>
            <a:ext cx="15589187" cy="119212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236"/>
              </a:lnSpc>
            </a:pPr>
            <a:r>
              <a:rPr lang="en-US" b="true" sz="7894">
                <a:solidFill>
                  <a:srgbClr val="000000"/>
                </a:solidFill>
                <a:latin typeface="Barlow SemiCondensed Bold"/>
                <a:ea typeface="Barlow SemiCondensed Bold"/>
                <a:cs typeface="Barlow SemiCondensed Bold"/>
                <a:sym typeface="Barlow SemiCondensed Bold"/>
              </a:rPr>
              <a:t>MAJOR CONSIDERATIONS: VISUALS 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0" y="1517419"/>
            <a:ext cx="4620653" cy="687691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00"/>
              </a:lnSpc>
            </a:pPr>
            <a:r>
              <a:rPr lang="en-US" b="true" sz="5571">
                <a:solidFill>
                  <a:srgbClr val="000000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Visual elements:</a:t>
            </a:r>
          </a:p>
          <a:p>
            <a:pPr algn="ctr">
              <a:lnSpc>
                <a:spcPts val="7800"/>
              </a:lnSpc>
            </a:pPr>
          </a:p>
          <a:p>
            <a:pPr algn="ctr">
              <a:lnSpc>
                <a:spcPts val="7800"/>
              </a:lnSpc>
            </a:pPr>
            <a:r>
              <a:rPr lang="en-US" b="true" sz="5571">
                <a:solidFill>
                  <a:srgbClr val="000000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Consider all forms of visual impairment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7289941" y="6475430"/>
            <a:ext cx="7364683" cy="12439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60"/>
              </a:lnSpc>
              <a:spcBef>
                <a:spcPct val="0"/>
              </a:spcBef>
            </a:pPr>
            <a:r>
              <a:rPr lang="en-US" b="true" sz="2400">
                <a:solidFill>
                  <a:srgbClr val="000000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An image of the Brooklyn Bridge from an angle on shore underneath it, with Manhattan behind it, and a blue sky with scattered clouds above it</a:t>
            </a:r>
          </a:p>
        </p:txBody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5563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170082" y="9820275"/>
            <a:ext cx="18628163" cy="727880"/>
            <a:chOff x="0" y="0"/>
            <a:chExt cx="4906183" cy="19170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906183" cy="191705"/>
            </a:xfrm>
            <a:custGeom>
              <a:avLst/>
              <a:gdLst/>
              <a:ahLst/>
              <a:cxnLst/>
              <a:rect r="r" b="b" t="t" l="l"/>
              <a:pathLst>
                <a:path h="191705" w="4906183">
                  <a:moveTo>
                    <a:pt x="0" y="0"/>
                  </a:moveTo>
                  <a:lnTo>
                    <a:pt x="4906183" y="0"/>
                  </a:lnTo>
                  <a:lnTo>
                    <a:pt x="4906183" y="191705"/>
                  </a:lnTo>
                  <a:lnTo>
                    <a:pt x="0" y="191705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47625"/>
              <a:ext cx="4906183" cy="23933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360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7330638" y="1622194"/>
            <a:ext cx="6356958" cy="6356958"/>
          </a:xfrm>
          <a:custGeom>
            <a:avLst/>
            <a:gdLst/>
            <a:ahLst/>
            <a:cxnLst/>
            <a:rect r="r" b="b" t="t" l="l"/>
            <a:pathLst>
              <a:path h="6356958" w="6356958">
                <a:moveTo>
                  <a:pt x="0" y="0"/>
                </a:moveTo>
                <a:lnTo>
                  <a:pt x="6356958" y="0"/>
                </a:lnTo>
                <a:lnTo>
                  <a:pt x="6356958" y="6356958"/>
                </a:lnTo>
                <a:lnTo>
                  <a:pt x="0" y="635695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-170082" y="9525"/>
            <a:ext cx="10529601" cy="119212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9236"/>
              </a:lnSpc>
            </a:pPr>
            <a:r>
              <a:rPr lang="en-US" b="true" sz="7894">
                <a:solidFill>
                  <a:srgbClr val="FFFFFF"/>
                </a:solidFill>
                <a:latin typeface="Barlow SemiCondensed Bold"/>
                <a:ea typeface="Barlow SemiCondensed Bold"/>
                <a:cs typeface="Barlow SemiCondensed Bold"/>
                <a:sym typeface="Barlow SemiCondensed Bold"/>
              </a:rPr>
              <a:t>MAJOR CONSIDERATIONS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0" y="1517419"/>
            <a:ext cx="4620653" cy="87738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00"/>
              </a:lnSpc>
            </a:pPr>
            <a:r>
              <a:rPr lang="en-US" b="true" sz="5571">
                <a:solidFill>
                  <a:srgbClr val="FFFFFF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Visual elements:</a:t>
            </a:r>
          </a:p>
          <a:p>
            <a:pPr algn="ctr">
              <a:lnSpc>
                <a:spcPts val="7800"/>
              </a:lnSpc>
            </a:pPr>
          </a:p>
          <a:p>
            <a:pPr algn="ctr">
              <a:lnSpc>
                <a:spcPts val="6120"/>
              </a:lnSpc>
            </a:pPr>
            <a:r>
              <a:rPr lang="en-US" b="true" sz="4371">
                <a:solidFill>
                  <a:srgbClr val="FFFFFF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In what ways is this logo not accessible currently? (On this screen)</a:t>
            </a:r>
          </a:p>
          <a:p>
            <a:pPr algn="ctr">
              <a:lnSpc>
                <a:spcPts val="7800"/>
              </a:lnSpc>
            </a:pPr>
          </a:p>
          <a:p>
            <a:pPr algn="ctr">
              <a:lnSpc>
                <a:spcPts val="7800"/>
              </a:lnSpc>
            </a:pPr>
          </a:p>
        </p:txBody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170082" y="9820275"/>
            <a:ext cx="18628163" cy="727880"/>
            <a:chOff x="0" y="0"/>
            <a:chExt cx="4906183" cy="19170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906183" cy="191705"/>
            </a:xfrm>
            <a:custGeom>
              <a:avLst/>
              <a:gdLst/>
              <a:ahLst/>
              <a:cxnLst/>
              <a:rect r="r" b="b" t="t" l="l"/>
              <a:pathLst>
                <a:path h="191705" w="4906183">
                  <a:moveTo>
                    <a:pt x="0" y="0"/>
                  </a:moveTo>
                  <a:lnTo>
                    <a:pt x="4906183" y="0"/>
                  </a:lnTo>
                  <a:lnTo>
                    <a:pt x="4906183" y="191705"/>
                  </a:lnTo>
                  <a:lnTo>
                    <a:pt x="0" y="191705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47625"/>
              <a:ext cx="4906183" cy="23933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360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5630803" y="1622194"/>
            <a:ext cx="11423778" cy="6126001"/>
          </a:xfrm>
          <a:custGeom>
            <a:avLst/>
            <a:gdLst/>
            <a:ahLst/>
            <a:cxnLst/>
            <a:rect r="r" b="b" t="t" l="l"/>
            <a:pathLst>
              <a:path h="6126001" w="11423778">
                <a:moveTo>
                  <a:pt x="0" y="0"/>
                </a:moveTo>
                <a:lnTo>
                  <a:pt x="11423779" y="0"/>
                </a:lnTo>
                <a:lnTo>
                  <a:pt x="11423779" y="6126001"/>
                </a:lnTo>
                <a:lnTo>
                  <a:pt x="0" y="612600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0" y="24564"/>
            <a:ext cx="17991783" cy="119212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9236"/>
              </a:lnSpc>
            </a:pPr>
            <a:r>
              <a:rPr lang="en-US" b="true" sz="7894">
                <a:solidFill>
                  <a:srgbClr val="000000"/>
                </a:solidFill>
                <a:latin typeface="Barlow SemiCondensed Bold"/>
                <a:ea typeface="Barlow SemiCondensed Bold"/>
                <a:cs typeface="Barlow SemiCondensed Bold"/>
                <a:sym typeface="Barlow SemiCondensed Bold"/>
              </a:rPr>
              <a:t>MAJOR CONSIDERATIONS: ORGANIZATION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0" y="1096877"/>
            <a:ext cx="4620653" cy="786458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00"/>
              </a:lnSpc>
            </a:pPr>
          </a:p>
          <a:p>
            <a:pPr algn="ctr">
              <a:lnSpc>
                <a:spcPts val="7800"/>
              </a:lnSpc>
            </a:pPr>
            <a:r>
              <a:rPr lang="en-US" b="true" sz="5571">
                <a:solidFill>
                  <a:srgbClr val="000000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Online spaces should be easy to navigate</a:t>
            </a:r>
          </a:p>
          <a:p>
            <a:pPr algn="ctr">
              <a:lnSpc>
                <a:spcPts val="7800"/>
              </a:lnSpc>
            </a:pPr>
          </a:p>
          <a:p>
            <a:pPr algn="ctr">
              <a:lnSpc>
                <a:spcPts val="7800"/>
              </a:lnSpc>
            </a:pPr>
          </a:p>
        </p:txBody>
      </p:sp>
      <p:sp>
        <p:nvSpPr>
          <p:cNvPr name="TextBox 8" id="8"/>
          <p:cNvSpPr txBox="true"/>
          <p:nvPr/>
        </p:nvSpPr>
        <p:spPr>
          <a:xfrm rot="0">
            <a:off x="4095352" y="7900913"/>
            <a:ext cx="14192648" cy="116213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20"/>
              </a:lnSpc>
              <a:spcBef>
                <a:spcPct val="0"/>
              </a:spcBef>
            </a:pPr>
            <a:r>
              <a:rPr lang="en-US" sz="3371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What elements are present here that make it more accessible and ease visual burden?</a:t>
            </a:r>
          </a:p>
        </p:txBody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170082" y="9820275"/>
            <a:ext cx="18628163" cy="727880"/>
            <a:chOff x="0" y="0"/>
            <a:chExt cx="4906183" cy="19170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906183" cy="191705"/>
            </a:xfrm>
            <a:custGeom>
              <a:avLst/>
              <a:gdLst/>
              <a:ahLst/>
              <a:cxnLst/>
              <a:rect r="r" b="b" t="t" l="l"/>
              <a:pathLst>
                <a:path h="191705" w="4906183">
                  <a:moveTo>
                    <a:pt x="0" y="0"/>
                  </a:moveTo>
                  <a:lnTo>
                    <a:pt x="4906183" y="0"/>
                  </a:lnTo>
                  <a:lnTo>
                    <a:pt x="4906183" y="191705"/>
                  </a:lnTo>
                  <a:lnTo>
                    <a:pt x="0" y="191705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47625"/>
              <a:ext cx="4906183" cy="23933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360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5094719" y="2636009"/>
            <a:ext cx="11301259" cy="4746529"/>
          </a:xfrm>
          <a:custGeom>
            <a:avLst/>
            <a:gdLst/>
            <a:ahLst/>
            <a:cxnLst/>
            <a:rect r="r" b="b" t="t" l="l"/>
            <a:pathLst>
              <a:path h="4746529" w="11301259">
                <a:moveTo>
                  <a:pt x="0" y="0"/>
                </a:moveTo>
                <a:lnTo>
                  <a:pt x="11301259" y="0"/>
                </a:lnTo>
                <a:lnTo>
                  <a:pt x="11301259" y="4746529"/>
                </a:lnTo>
                <a:lnTo>
                  <a:pt x="0" y="474652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0" y="9525"/>
            <a:ext cx="17058524" cy="119212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236"/>
              </a:lnSpc>
            </a:pPr>
            <a:r>
              <a:rPr lang="en-US" b="true" sz="7894">
                <a:solidFill>
                  <a:srgbClr val="000000"/>
                </a:solidFill>
                <a:latin typeface="Barlow SemiCondensed Bold"/>
                <a:ea typeface="Barlow SemiCondensed Bold"/>
                <a:cs typeface="Barlow SemiCondensed Bold"/>
                <a:sym typeface="Barlow SemiCondensed Bold"/>
              </a:rPr>
              <a:t>MAJOR CONSIDERATIONS ORGANIZATION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0" y="1096877"/>
            <a:ext cx="4620653" cy="88522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00"/>
              </a:lnSpc>
            </a:pPr>
          </a:p>
          <a:p>
            <a:pPr algn="ctr">
              <a:lnSpc>
                <a:spcPts val="7800"/>
              </a:lnSpc>
            </a:pPr>
            <a:r>
              <a:rPr lang="en-US" b="true" sz="5571">
                <a:solidFill>
                  <a:srgbClr val="000000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 </a:t>
            </a:r>
          </a:p>
          <a:p>
            <a:pPr algn="ctr">
              <a:lnSpc>
                <a:spcPts val="7800"/>
              </a:lnSpc>
            </a:pPr>
            <a:r>
              <a:rPr lang="en-US" b="true" sz="5571">
                <a:solidFill>
                  <a:srgbClr val="000000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Online spaces should be easy to navigate</a:t>
            </a:r>
          </a:p>
          <a:p>
            <a:pPr algn="ctr">
              <a:lnSpc>
                <a:spcPts val="7800"/>
              </a:lnSpc>
            </a:pPr>
          </a:p>
          <a:p>
            <a:pPr algn="ctr">
              <a:lnSpc>
                <a:spcPts val="7800"/>
              </a:lnSpc>
            </a:pPr>
          </a:p>
        </p:txBody>
      </p:sp>
      <p:sp>
        <p:nvSpPr>
          <p:cNvPr name="TextBox 8" id="8"/>
          <p:cNvSpPr txBox="true"/>
          <p:nvPr/>
        </p:nvSpPr>
        <p:spPr>
          <a:xfrm rot="0">
            <a:off x="4177468" y="7852159"/>
            <a:ext cx="13930908" cy="5715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20"/>
              </a:lnSpc>
              <a:spcBef>
                <a:spcPct val="0"/>
              </a:spcBef>
            </a:pPr>
            <a:r>
              <a:rPr lang="en-US" sz="3371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What elements are present here that make this inaccessible?</a:t>
            </a:r>
          </a:p>
        </p:txBody>
      </p: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170082" y="9820275"/>
            <a:ext cx="18628163" cy="727880"/>
            <a:chOff x="0" y="0"/>
            <a:chExt cx="4906183" cy="19170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906183" cy="191705"/>
            </a:xfrm>
            <a:custGeom>
              <a:avLst/>
              <a:gdLst/>
              <a:ahLst/>
              <a:cxnLst/>
              <a:rect r="r" b="b" t="t" l="l"/>
              <a:pathLst>
                <a:path h="191705" w="4906183">
                  <a:moveTo>
                    <a:pt x="0" y="0"/>
                  </a:moveTo>
                  <a:lnTo>
                    <a:pt x="4906183" y="0"/>
                  </a:lnTo>
                  <a:lnTo>
                    <a:pt x="4906183" y="191705"/>
                  </a:lnTo>
                  <a:lnTo>
                    <a:pt x="0" y="191705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47625"/>
              <a:ext cx="4906183" cy="23933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360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0891506" y="0"/>
            <a:ext cx="7396494" cy="2923109"/>
          </a:xfrm>
          <a:custGeom>
            <a:avLst/>
            <a:gdLst/>
            <a:ahLst/>
            <a:cxnLst/>
            <a:rect r="r" b="b" t="t" l="l"/>
            <a:pathLst>
              <a:path h="2923109" w="7396494">
                <a:moveTo>
                  <a:pt x="0" y="0"/>
                </a:moveTo>
                <a:lnTo>
                  <a:pt x="7396494" y="0"/>
                </a:lnTo>
                <a:lnTo>
                  <a:pt x="7396494" y="2923109"/>
                </a:lnTo>
                <a:lnTo>
                  <a:pt x="0" y="292310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2516801" y="4450435"/>
            <a:ext cx="5771199" cy="4335613"/>
          </a:xfrm>
          <a:custGeom>
            <a:avLst/>
            <a:gdLst/>
            <a:ahLst/>
            <a:cxnLst/>
            <a:rect r="r" b="b" t="t" l="l"/>
            <a:pathLst>
              <a:path h="4335613" w="5771199">
                <a:moveTo>
                  <a:pt x="0" y="0"/>
                </a:moveTo>
                <a:lnTo>
                  <a:pt x="5771199" y="0"/>
                </a:lnTo>
                <a:lnTo>
                  <a:pt x="5771199" y="4335613"/>
                </a:lnTo>
                <a:lnTo>
                  <a:pt x="0" y="433561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6681782" y="3326673"/>
            <a:ext cx="5334023" cy="2742548"/>
          </a:xfrm>
          <a:custGeom>
            <a:avLst/>
            <a:gdLst/>
            <a:ahLst/>
            <a:cxnLst/>
            <a:rect r="r" b="b" t="t" l="l"/>
            <a:pathLst>
              <a:path h="2742548" w="5334023">
                <a:moveTo>
                  <a:pt x="0" y="0"/>
                </a:moveTo>
                <a:lnTo>
                  <a:pt x="5334024" y="0"/>
                </a:lnTo>
                <a:lnTo>
                  <a:pt x="5334024" y="2742548"/>
                </a:lnTo>
                <a:lnTo>
                  <a:pt x="0" y="274254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-170082" y="9525"/>
            <a:ext cx="10529601" cy="119212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9236"/>
              </a:lnSpc>
            </a:pPr>
            <a:r>
              <a:rPr lang="en-US" b="true" sz="7894">
                <a:solidFill>
                  <a:srgbClr val="000000"/>
                </a:solidFill>
                <a:latin typeface="Barlow SemiCondensed Bold"/>
                <a:ea typeface="Barlow SemiCondensed Bold"/>
                <a:cs typeface="Barlow SemiCondensed Bold"/>
                <a:sym typeface="Barlow SemiCondensed Bold"/>
              </a:rPr>
              <a:t>MAJOR CONSIDERATIONS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0" y="1096877"/>
            <a:ext cx="6180787" cy="983991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00"/>
              </a:lnSpc>
            </a:pPr>
            <a:r>
              <a:rPr lang="en-US" b="true" sz="5571">
                <a:solidFill>
                  <a:srgbClr val="000000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Assistance hurdles </a:t>
            </a:r>
          </a:p>
          <a:p>
            <a:pPr algn="ctr">
              <a:lnSpc>
                <a:spcPts val="7800"/>
              </a:lnSpc>
            </a:pPr>
            <a:r>
              <a:rPr lang="en-US" b="true" sz="5571">
                <a:solidFill>
                  <a:srgbClr val="000000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 </a:t>
            </a:r>
          </a:p>
          <a:p>
            <a:pPr algn="ctr">
              <a:lnSpc>
                <a:spcPts val="7800"/>
              </a:lnSpc>
            </a:pPr>
            <a:r>
              <a:rPr lang="en-US" b="true" sz="5571">
                <a:solidFill>
                  <a:srgbClr val="000000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It should be easy to use screenreaders or other assitive tehcnology!</a:t>
            </a:r>
          </a:p>
          <a:p>
            <a:pPr algn="ctr">
              <a:lnSpc>
                <a:spcPts val="7800"/>
              </a:lnSpc>
            </a:pPr>
          </a:p>
          <a:p>
            <a:pPr algn="ctr">
              <a:lnSpc>
                <a:spcPts val="7800"/>
              </a:lnSpc>
            </a:pPr>
          </a:p>
        </p:txBody>
      </p:sp>
      <p:sp>
        <p:nvSpPr>
          <p:cNvPr name="TextBox 10" id="10"/>
          <p:cNvSpPr txBox="true"/>
          <p:nvPr/>
        </p:nvSpPr>
        <p:spPr>
          <a:xfrm rot="0">
            <a:off x="13563357" y="3018063"/>
            <a:ext cx="2909968" cy="3981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679"/>
              </a:lnSpc>
              <a:spcBef>
                <a:spcPct val="0"/>
              </a:spcBef>
            </a:pPr>
            <a:r>
              <a:rPr lang="en-US" sz="1200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A table showing the Latin Present Active verb endings 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7893810" y="6059696"/>
            <a:ext cx="2909968" cy="3981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679"/>
              </a:lnSpc>
              <a:spcBef>
                <a:spcPct val="0"/>
              </a:spcBef>
            </a:pPr>
            <a:r>
              <a:rPr lang="en-US" sz="1200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A paragraph with properly formatted headings and links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3947416" y="8776523"/>
            <a:ext cx="2909968" cy="3981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679"/>
              </a:lnSpc>
              <a:spcBef>
                <a:spcPct val="0"/>
              </a:spcBef>
            </a:pPr>
            <a:r>
              <a:rPr lang="en-US" sz="1200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A UNC Charlotte web page with a well integrated video</a:t>
            </a:r>
          </a:p>
        </p:txBody>
      </p: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5400000">
            <a:off x="-1283026" y="1026964"/>
            <a:ext cx="6195000" cy="3866712"/>
          </a:xfrm>
          <a:custGeom>
            <a:avLst/>
            <a:gdLst/>
            <a:ahLst/>
            <a:cxnLst/>
            <a:rect r="r" b="b" t="t" l="l"/>
            <a:pathLst>
              <a:path h="3866712" w="6195000">
                <a:moveTo>
                  <a:pt x="0" y="0"/>
                </a:moveTo>
                <a:lnTo>
                  <a:pt x="6195000" y="0"/>
                </a:lnTo>
                <a:lnTo>
                  <a:pt x="6195000" y="3866713"/>
                </a:lnTo>
                <a:lnTo>
                  <a:pt x="0" y="386671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true" rot="5400000">
            <a:off x="13347451" y="1026964"/>
            <a:ext cx="6195000" cy="3866712"/>
          </a:xfrm>
          <a:custGeom>
            <a:avLst/>
            <a:gdLst/>
            <a:ahLst/>
            <a:cxnLst/>
            <a:rect r="r" b="b" t="t" l="l"/>
            <a:pathLst>
              <a:path h="3866712" w="6195000">
                <a:moveTo>
                  <a:pt x="0" y="3866713"/>
                </a:moveTo>
                <a:lnTo>
                  <a:pt x="6195000" y="3866713"/>
                </a:lnTo>
                <a:lnTo>
                  <a:pt x="6195000" y="0"/>
                </a:lnTo>
                <a:lnTo>
                  <a:pt x="0" y="0"/>
                </a:lnTo>
                <a:lnTo>
                  <a:pt x="0" y="3866713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4" id="4"/>
          <p:cNvGrpSpPr/>
          <p:nvPr/>
        </p:nvGrpSpPr>
        <p:grpSpPr>
          <a:xfrm rot="0">
            <a:off x="2853163" y="3489349"/>
            <a:ext cx="12581673" cy="5411301"/>
            <a:chOff x="0" y="0"/>
            <a:chExt cx="2931431" cy="1260791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2931431" cy="1260791"/>
            </a:xfrm>
            <a:custGeom>
              <a:avLst/>
              <a:gdLst/>
              <a:ahLst/>
              <a:cxnLst/>
              <a:rect r="r" b="b" t="t" l="l"/>
              <a:pathLst>
                <a:path h="1260791" w="2931431">
                  <a:moveTo>
                    <a:pt x="31382" y="0"/>
                  </a:moveTo>
                  <a:lnTo>
                    <a:pt x="2900049" y="0"/>
                  </a:lnTo>
                  <a:cubicBezTo>
                    <a:pt x="2908372" y="0"/>
                    <a:pt x="2916354" y="3306"/>
                    <a:pt x="2922240" y="9192"/>
                  </a:cubicBezTo>
                  <a:cubicBezTo>
                    <a:pt x="2928125" y="15077"/>
                    <a:pt x="2931431" y="23059"/>
                    <a:pt x="2931431" y="31382"/>
                  </a:cubicBezTo>
                  <a:lnTo>
                    <a:pt x="2931431" y="1229409"/>
                  </a:lnTo>
                  <a:cubicBezTo>
                    <a:pt x="2931431" y="1237732"/>
                    <a:pt x="2928125" y="1245714"/>
                    <a:pt x="2922240" y="1251599"/>
                  </a:cubicBezTo>
                  <a:cubicBezTo>
                    <a:pt x="2916354" y="1257484"/>
                    <a:pt x="2908372" y="1260791"/>
                    <a:pt x="2900049" y="1260791"/>
                  </a:cubicBezTo>
                  <a:lnTo>
                    <a:pt x="31382" y="1260791"/>
                  </a:lnTo>
                  <a:cubicBezTo>
                    <a:pt x="14050" y="1260791"/>
                    <a:pt x="0" y="1246740"/>
                    <a:pt x="0" y="1229409"/>
                  </a:cubicBezTo>
                  <a:lnTo>
                    <a:pt x="0" y="31382"/>
                  </a:lnTo>
                  <a:cubicBezTo>
                    <a:pt x="0" y="23059"/>
                    <a:pt x="3306" y="15077"/>
                    <a:pt x="9192" y="9192"/>
                  </a:cubicBezTo>
                  <a:cubicBezTo>
                    <a:pt x="15077" y="3306"/>
                    <a:pt x="23059" y="0"/>
                    <a:pt x="31382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6" id="6"/>
            <p:cNvSpPr txBox="true"/>
            <p:nvPr/>
          </p:nvSpPr>
          <p:spPr>
            <a:xfrm>
              <a:off x="0" y="-38100"/>
              <a:ext cx="2931431" cy="129889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7" id="7"/>
          <p:cNvSpPr txBox="true"/>
          <p:nvPr/>
        </p:nvSpPr>
        <p:spPr>
          <a:xfrm rot="0">
            <a:off x="1814474" y="626635"/>
            <a:ext cx="14601903" cy="135826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529"/>
              </a:lnSpc>
            </a:pPr>
            <a:r>
              <a:rPr lang="en-US" b="true" sz="8999">
                <a:solidFill>
                  <a:srgbClr val="000000"/>
                </a:solidFill>
                <a:latin typeface="Barlow SemiCondensed Heavy"/>
                <a:ea typeface="Barlow SemiCondensed Heavy"/>
                <a:cs typeface="Barlow SemiCondensed Heavy"/>
                <a:sym typeface="Barlow SemiCondensed Heavy"/>
              </a:rPr>
              <a:t>PRESENTATION CONCLUSION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3475900" y="3809587"/>
            <a:ext cx="10909013" cy="449561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516"/>
              </a:lnSpc>
            </a:pPr>
            <a:r>
              <a:rPr lang="en-US" sz="3226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Disabilities involving impaired vision, hearing, and even mobility can make access online difficult</a:t>
            </a:r>
          </a:p>
          <a:p>
            <a:pPr algn="just">
              <a:lnSpc>
                <a:spcPts val="4516"/>
              </a:lnSpc>
            </a:pPr>
          </a:p>
          <a:p>
            <a:pPr algn="just">
              <a:lnSpc>
                <a:spcPts val="4516"/>
              </a:lnSpc>
            </a:pPr>
            <a:r>
              <a:rPr lang="en-US" sz="3226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Making online spaces accessible aids all students</a:t>
            </a:r>
          </a:p>
          <a:p>
            <a:pPr algn="just">
              <a:lnSpc>
                <a:spcPts val="4516"/>
              </a:lnSpc>
            </a:pPr>
          </a:p>
          <a:p>
            <a:pPr algn="just">
              <a:lnSpc>
                <a:spcPts val="4516"/>
              </a:lnSpc>
            </a:pPr>
            <a:r>
              <a:rPr lang="en-US" sz="3226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Online spaces should use clear visuals, be properly organized, and should work with assitive technology</a:t>
            </a:r>
          </a:p>
        </p:txBody>
      </p:sp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5112208" y="-49975"/>
            <a:ext cx="13751731" cy="14954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699"/>
              </a:lnSpc>
            </a:pPr>
            <a:r>
              <a:rPr lang="en-US" b="true" sz="9999">
                <a:solidFill>
                  <a:srgbClr val="000000"/>
                </a:solidFill>
                <a:latin typeface="Barlow SemiCondensed Bold"/>
                <a:ea typeface="Barlow SemiCondensed Bold"/>
                <a:cs typeface="Barlow SemiCondensed Bold"/>
                <a:sym typeface="Barlow SemiCondensed Bold"/>
              </a:rPr>
              <a:t>SOURCES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0" y="1797322"/>
            <a:ext cx="18288000" cy="71457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490435" indent="-245218" lvl="1">
              <a:lnSpc>
                <a:spcPts val="3180"/>
              </a:lnSpc>
              <a:buAutoNum type="arabicPeriod" startAt="1"/>
            </a:pPr>
            <a:r>
              <a:rPr lang="en-US" sz="2271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UNC Disability Stats 1—Infogram. (n.d.). Retrieved January 16, 2026</a:t>
            </a:r>
          </a:p>
          <a:p>
            <a:pPr algn="l">
              <a:lnSpc>
                <a:spcPts val="3180"/>
              </a:lnSpc>
            </a:pPr>
          </a:p>
          <a:p>
            <a:pPr algn="l" marL="490435" indent="-245218" lvl="1">
              <a:lnSpc>
                <a:spcPts val="3180"/>
              </a:lnSpc>
              <a:buAutoNum type="arabicPeriod" startAt="1"/>
            </a:pPr>
            <a:r>
              <a:rPr lang="en-US" sz="2271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The Current Status of Accessibility in American Higher Education. (n.d.). National Disability Center for Student Success. Retrieved January 16, 2026, from</a:t>
            </a:r>
            <a:r>
              <a:rPr lang="en-US" sz="2271" u="sng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  <a:hlinkClick r:id="rId2" tooltip="https://nationaldisabilitycenter.org/resources/the-current-status-of-accessibility-in-american-higher-education/"/>
              </a:rPr>
              <a:t> https://nationaldisabilitycenter.org/resources/the-current-status-of-accessibility-in-american-higher-education/</a:t>
            </a:r>
          </a:p>
          <a:p>
            <a:pPr algn="l">
              <a:lnSpc>
                <a:spcPts val="3180"/>
              </a:lnSpc>
            </a:pPr>
          </a:p>
          <a:p>
            <a:pPr algn="l" marL="490435" indent="-245218" lvl="1">
              <a:lnSpc>
                <a:spcPts val="3180"/>
              </a:lnSpc>
              <a:buAutoNum type="arabicPeriod" startAt="1"/>
            </a:pPr>
            <a:r>
              <a:rPr lang="en-US" sz="2271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idem</a:t>
            </a:r>
          </a:p>
          <a:p>
            <a:pPr algn="l">
              <a:lnSpc>
                <a:spcPts val="3180"/>
              </a:lnSpc>
            </a:pPr>
          </a:p>
          <a:p>
            <a:pPr algn="l" marL="490435" indent="-245218" lvl="1">
              <a:lnSpc>
                <a:spcPts val="3180"/>
              </a:lnSpc>
              <a:buAutoNum type="arabicPeriod" startAt="1"/>
            </a:pPr>
            <a:r>
              <a:rPr lang="en-US" sz="2271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Students with Disabilities in Higher Education: Strengthening Persistence and Success | Insights | Virginia State Council Of Higher Education, VA. (n.d.). Retrieved January 16, 2026, from </a:t>
            </a:r>
            <a:r>
              <a:rPr lang="en-US" sz="2271" u="sng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  <a:hlinkClick r:id="rId3" tooltip="https://www.schev.edu/Home/Components/News/News/718/200"/>
              </a:rPr>
              <a:t>https://www.schev.edu/Home/Components/News/News/718/200</a:t>
            </a:r>
          </a:p>
          <a:p>
            <a:pPr algn="l">
              <a:lnSpc>
                <a:spcPts val="3180"/>
              </a:lnSpc>
            </a:pPr>
          </a:p>
          <a:p>
            <a:pPr algn="l">
              <a:lnSpc>
                <a:spcPts val="3180"/>
              </a:lnSpc>
            </a:pPr>
          </a:p>
          <a:p>
            <a:pPr algn="l" marL="490435" indent="-245218" lvl="1">
              <a:lnSpc>
                <a:spcPts val="3180"/>
              </a:lnSpc>
              <a:buAutoNum type="arabicPeriod" startAt="1"/>
            </a:pPr>
            <a:r>
              <a:rPr lang="en-US" sz="2271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Haber, M. G., Mazzotti, V. L., Mustian, A. L., Rowe, D. A., Bartholomew, A. L., Test, D. W., &amp; Fowler, C. H. (2016). What Works, When, for Whom, and With Whom: A Meta-Analytic Review of Predictors of Postsecondary Success for Students With Disabilities. Review of Educational Research,</a:t>
            </a:r>
            <a:r>
              <a:rPr lang="en-US" sz="2271" u="sng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 </a:t>
            </a:r>
            <a:r>
              <a:rPr lang="en-US" sz="2271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86(1), 123–162.</a:t>
            </a:r>
            <a:r>
              <a:rPr lang="en-US" sz="2271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  <a:hlinkClick r:id="rId4" tooltip="https://doi.org/10.3102/0034654315583135"/>
              </a:rPr>
              <a:t> </a:t>
            </a:r>
            <a:r>
              <a:rPr lang="en-US" sz="2271" u="sng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  <a:hlinkClick r:id="rId5" tooltip="https://doi.org/10.3102/0034654315583135"/>
              </a:rPr>
              <a:t>https://doi.org/10.3102/0034654315583135</a:t>
            </a:r>
          </a:p>
          <a:p>
            <a:pPr algn="l">
              <a:lnSpc>
                <a:spcPts val="2900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0" y="137118"/>
            <a:ext cx="10290138" cy="13716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10799"/>
              </a:lnSpc>
            </a:pPr>
            <a:r>
              <a:rPr lang="en-US" b="true" sz="8999">
                <a:solidFill>
                  <a:srgbClr val="000000"/>
                </a:solidFill>
                <a:latin typeface="Barlow SemiCondensed Heavy"/>
                <a:ea typeface="Barlow SemiCondensed Heavy"/>
                <a:cs typeface="Barlow SemiCondensed Heavy"/>
                <a:sym typeface="Barlow SemiCondensed Heavy"/>
              </a:rPr>
              <a:t>COURSE OVERVIEW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921659" y="1727519"/>
            <a:ext cx="14444681" cy="14077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785"/>
              </a:lnSpc>
            </a:pPr>
            <a:r>
              <a:rPr lang="en-US" sz="2703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Through this course you will undergo the following trainings in order to progress and work to make online spaces at UNC Charlotte more accessible for all students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821170" y="3325721"/>
            <a:ext cx="15545171" cy="6959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885187" indent="-442594" lvl="1">
              <a:lnSpc>
                <a:spcPts val="5739"/>
              </a:lnSpc>
              <a:buAutoNum type="arabicPeriod" startAt="1"/>
            </a:pPr>
            <a:r>
              <a:rPr lang="en-US" sz="4099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What you need to know about being a digital A11y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776923" y="4447540"/>
            <a:ext cx="7631073" cy="6959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885187" indent="-442594" lvl="1">
              <a:lnSpc>
                <a:spcPts val="5739"/>
              </a:lnSpc>
              <a:buAutoNum type="arabicPeriod" startAt="1"/>
            </a:pPr>
            <a:r>
              <a:rPr lang="en-US" sz="4099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Seven Core A11y skills  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859750" y="5661785"/>
            <a:ext cx="12055673" cy="6959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885187" indent="-442594" lvl="1">
              <a:lnSpc>
                <a:spcPts val="5739"/>
              </a:lnSpc>
              <a:buAutoNum type="arabicPeriod" startAt="1"/>
            </a:pPr>
            <a:r>
              <a:rPr lang="en-US" sz="4099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How to use various assistive technology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859750" y="6988571"/>
            <a:ext cx="5776912" cy="6959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885187" indent="-442594" lvl="1">
              <a:lnSpc>
                <a:spcPts val="5739"/>
              </a:lnSpc>
              <a:buAutoNum type="arabicPeriod" startAt="1"/>
            </a:pPr>
            <a:r>
              <a:rPr lang="en-US" sz="4099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WCAG guidelines 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859750" y="8315356"/>
            <a:ext cx="7569041" cy="6959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885187" indent="-442594" lvl="1">
              <a:lnSpc>
                <a:spcPts val="5739"/>
              </a:lnSpc>
              <a:buAutoNum type="arabicPeriod" startAt="1"/>
            </a:pPr>
            <a:r>
              <a:rPr lang="en-US" sz="4099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Becoming a Digital A11y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028700" y="3634959"/>
            <a:ext cx="4901222" cy="5900197"/>
          </a:xfrm>
          <a:custGeom>
            <a:avLst/>
            <a:gdLst/>
            <a:ahLst/>
            <a:cxnLst/>
            <a:rect r="r" b="b" t="t" l="l"/>
            <a:pathLst>
              <a:path h="5900197" w="4901222">
                <a:moveTo>
                  <a:pt x="0" y="0"/>
                </a:moveTo>
                <a:lnTo>
                  <a:pt x="4901222" y="0"/>
                </a:lnTo>
                <a:lnTo>
                  <a:pt x="4901222" y="5900197"/>
                </a:lnTo>
                <a:lnTo>
                  <a:pt x="0" y="590019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8819841" y="3690351"/>
            <a:ext cx="8958476" cy="5789415"/>
          </a:xfrm>
          <a:custGeom>
            <a:avLst/>
            <a:gdLst/>
            <a:ahLst/>
            <a:cxnLst/>
            <a:rect r="r" b="b" t="t" l="l"/>
            <a:pathLst>
              <a:path h="5789415" w="8958476">
                <a:moveTo>
                  <a:pt x="0" y="0"/>
                </a:moveTo>
                <a:lnTo>
                  <a:pt x="8958476" y="0"/>
                </a:lnTo>
                <a:lnTo>
                  <a:pt x="8958476" y="5789414"/>
                </a:lnTo>
                <a:lnTo>
                  <a:pt x="0" y="578941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491594" y="-101281"/>
            <a:ext cx="10290138" cy="13716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10799"/>
              </a:lnSpc>
            </a:pPr>
            <a:r>
              <a:rPr lang="en-US" b="true" sz="8999">
                <a:solidFill>
                  <a:srgbClr val="000000"/>
                </a:solidFill>
                <a:latin typeface="Barlow SemiCondensed Heavy"/>
                <a:ea typeface="Barlow SemiCondensed Heavy"/>
                <a:cs typeface="Barlow SemiCondensed Heavy"/>
                <a:sym typeface="Barlow SemiCondensed Heavy"/>
              </a:rPr>
              <a:t>END GOAL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859750" y="1203644"/>
            <a:ext cx="15545171" cy="21240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The goal of these trainings is that online spaces at UNC Charlotte will become more accessible and move from things that might look like:</a:t>
            </a:r>
          </a:p>
          <a:p>
            <a:pPr algn="l">
              <a:lnSpc>
                <a:spcPts val="4200"/>
              </a:lnSpc>
            </a:pPr>
          </a:p>
          <a:p>
            <a:pPr algn="l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       this                                                                   to this 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813598" y="9525631"/>
            <a:ext cx="2909968" cy="1885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679"/>
              </a:lnSpc>
              <a:spcBef>
                <a:spcPct val="0"/>
              </a:spcBef>
            </a:pPr>
            <a:r>
              <a:rPr lang="en-US" sz="1200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document with poor accessibility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1502815" y="9525631"/>
            <a:ext cx="3592527" cy="1885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679"/>
              </a:lnSpc>
              <a:spcBef>
                <a:spcPct val="0"/>
              </a:spcBef>
            </a:pPr>
            <a:r>
              <a:rPr lang="en-US" sz="1200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Document with high levels of accessibility 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0" y="2060796"/>
            <a:ext cx="12221374" cy="68928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950"/>
              </a:lnSpc>
            </a:pPr>
            <a:r>
              <a:rPr lang="en-US" sz="3536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Discuss:</a:t>
            </a:r>
          </a:p>
          <a:p>
            <a:pPr algn="just">
              <a:lnSpc>
                <a:spcPts val="4950"/>
              </a:lnSpc>
            </a:pPr>
          </a:p>
          <a:p>
            <a:pPr algn="just">
              <a:lnSpc>
                <a:spcPts val="4950"/>
              </a:lnSpc>
            </a:pPr>
            <a:r>
              <a:rPr lang="en-US" sz="3536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What kinds of accessibility hurdles might impact a student’s experience in an online space? </a:t>
            </a:r>
          </a:p>
          <a:p>
            <a:pPr algn="just">
              <a:lnSpc>
                <a:spcPts val="4950"/>
              </a:lnSpc>
            </a:pPr>
          </a:p>
          <a:p>
            <a:pPr algn="just">
              <a:lnSpc>
                <a:spcPts val="4950"/>
              </a:lnSpc>
            </a:pPr>
            <a:r>
              <a:rPr lang="en-US" sz="3536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What challenges or hurdles might they face?</a:t>
            </a:r>
          </a:p>
          <a:p>
            <a:pPr algn="just">
              <a:lnSpc>
                <a:spcPts val="4950"/>
              </a:lnSpc>
            </a:pPr>
          </a:p>
          <a:p>
            <a:pPr algn="just">
              <a:lnSpc>
                <a:spcPts val="4950"/>
              </a:lnSpc>
            </a:pPr>
            <a:r>
              <a:rPr lang="en-US" sz="3536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What are they missing out on in online spaces?</a:t>
            </a:r>
          </a:p>
          <a:p>
            <a:pPr algn="just">
              <a:lnSpc>
                <a:spcPts val="4950"/>
              </a:lnSpc>
            </a:pPr>
          </a:p>
          <a:p>
            <a:pPr algn="just">
              <a:lnSpc>
                <a:spcPts val="4950"/>
              </a:lnSpc>
            </a:pPr>
            <a:r>
              <a:rPr lang="en-US" sz="3536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Each group should discuss each, and will be called on to randomly answer one of the three.</a:t>
            </a:r>
          </a:p>
        </p:txBody>
      </p:sp>
      <p:sp>
        <p:nvSpPr>
          <p:cNvPr name="Freeform 3" id="3"/>
          <p:cNvSpPr/>
          <p:nvPr/>
        </p:nvSpPr>
        <p:spPr>
          <a:xfrm flipH="false" flipV="false" rot="0">
            <a:off x="13247160" y="0"/>
            <a:ext cx="5040840" cy="5082673"/>
          </a:xfrm>
          <a:custGeom>
            <a:avLst/>
            <a:gdLst/>
            <a:ahLst/>
            <a:cxnLst/>
            <a:rect r="r" b="b" t="t" l="l"/>
            <a:pathLst>
              <a:path h="5082673" w="5040840">
                <a:moveTo>
                  <a:pt x="0" y="0"/>
                </a:moveTo>
                <a:lnTo>
                  <a:pt x="5040840" y="0"/>
                </a:lnTo>
                <a:lnTo>
                  <a:pt x="5040840" y="5082673"/>
                </a:lnTo>
                <a:lnTo>
                  <a:pt x="0" y="508267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0" y="9525"/>
            <a:ext cx="10983064" cy="135826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0529"/>
              </a:lnSpc>
            </a:pPr>
            <a:r>
              <a:rPr lang="en-US" b="true" sz="8999">
                <a:solidFill>
                  <a:srgbClr val="000000"/>
                </a:solidFill>
                <a:latin typeface="Barlow SemiCondensed Heavy"/>
                <a:ea typeface="Barlow SemiCondensed Heavy"/>
                <a:cs typeface="Barlow SemiCondensed Heavy"/>
                <a:sym typeface="Barlow SemiCondensed Heavy"/>
              </a:rPr>
              <a:t>ACCESSIBILITY ONLINE 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4312596" y="5142398"/>
            <a:ext cx="2909968" cy="3981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679"/>
              </a:lnSpc>
              <a:spcBef>
                <a:spcPct val="0"/>
              </a:spcBef>
            </a:pPr>
            <a:r>
              <a:rPr lang="en-US" sz="1200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Image of online accessibility symbol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170082" y="9867900"/>
            <a:ext cx="18628163" cy="727880"/>
            <a:chOff x="0" y="0"/>
            <a:chExt cx="4906183" cy="19170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906183" cy="191705"/>
            </a:xfrm>
            <a:custGeom>
              <a:avLst/>
              <a:gdLst/>
              <a:ahLst/>
              <a:cxnLst/>
              <a:rect r="r" b="b" t="t" l="l"/>
              <a:pathLst>
                <a:path h="191705" w="4906183">
                  <a:moveTo>
                    <a:pt x="0" y="0"/>
                  </a:moveTo>
                  <a:lnTo>
                    <a:pt x="4906183" y="0"/>
                  </a:lnTo>
                  <a:lnTo>
                    <a:pt x="4906183" y="191705"/>
                  </a:lnTo>
                  <a:lnTo>
                    <a:pt x="0" y="191705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47625"/>
              <a:ext cx="4906183" cy="23933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360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true" flipV="true" rot="0">
            <a:off x="12442657" y="-154031"/>
            <a:ext cx="6015424" cy="3754627"/>
          </a:xfrm>
          <a:custGeom>
            <a:avLst/>
            <a:gdLst/>
            <a:ahLst/>
            <a:cxnLst/>
            <a:rect r="r" b="b" t="t" l="l"/>
            <a:pathLst>
              <a:path h="3754627" w="6015424">
                <a:moveTo>
                  <a:pt x="6015425" y="3754627"/>
                </a:moveTo>
                <a:lnTo>
                  <a:pt x="0" y="3754627"/>
                </a:lnTo>
                <a:lnTo>
                  <a:pt x="0" y="0"/>
                </a:lnTo>
                <a:lnTo>
                  <a:pt x="6015425" y="0"/>
                </a:lnTo>
                <a:lnTo>
                  <a:pt x="6015425" y="3754627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0" y="-134981"/>
            <a:ext cx="13560605" cy="163148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706"/>
              </a:lnSpc>
            </a:pPr>
            <a:r>
              <a:rPr lang="en-US" b="true" sz="10860">
                <a:solidFill>
                  <a:srgbClr val="000000"/>
                </a:solidFill>
                <a:latin typeface="Barlow SemiCondensed Bold"/>
                <a:ea typeface="Barlow SemiCondensed Bold"/>
                <a:cs typeface="Barlow SemiCondensed Bold"/>
                <a:sym typeface="Barlow SemiCondensed Bold"/>
              </a:rPr>
              <a:t>DISABILITY STATISTICS 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0" y="2185342"/>
            <a:ext cx="18288000" cy="61156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19"/>
              </a:lnSpc>
            </a:pPr>
            <a:r>
              <a:rPr lang="en-US" sz="2799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Recent studies have shown the following: </a:t>
            </a:r>
          </a:p>
          <a:p>
            <a:pPr algn="l">
              <a:lnSpc>
                <a:spcPts val="3919"/>
              </a:lnSpc>
            </a:pPr>
          </a:p>
          <a:p>
            <a:pPr algn="l" marL="582928" indent="-291464" lvl="1">
              <a:lnSpc>
                <a:spcPts val="3779"/>
              </a:lnSpc>
              <a:buFont typeface="Arial"/>
              <a:buChar char="•"/>
            </a:pPr>
            <a:r>
              <a:rPr lang="en-US" sz="2699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At </a:t>
            </a:r>
            <a:r>
              <a:rPr lang="en-US" sz="2699" u="sng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least</a:t>
            </a:r>
            <a:r>
              <a:rPr lang="en-US" sz="2699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 3.84% of students at UNC Charlotte report having a disability (23/24 school year)</a:t>
            </a:r>
            <a:r>
              <a:rPr lang="en-US" sz="2699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1</a:t>
            </a:r>
          </a:p>
          <a:p>
            <a:pPr algn="l">
              <a:lnSpc>
                <a:spcPts val="3779"/>
              </a:lnSpc>
            </a:pPr>
          </a:p>
          <a:p>
            <a:pPr algn="l" marL="582928" indent="-291464" lvl="1">
              <a:lnSpc>
                <a:spcPts val="3779"/>
              </a:lnSpc>
              <a:buFont typeface="Arial"/>
              <a:buChar char="•"/>
            </a:pPr>
            <a:r>
              <a:rPr lang="en-US" sz="2699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Some sources estimate upto 43% of students in post secondary education have a disability</a:t>
            </a:r>
            <a:r>
              <a:rPr lang="en-US" sz="2699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2</a:t>
            </a:r>
          </a:p>
          <a:p>
            <a:pPr algn="l">
              <a:lnSpc>
                <a:spcPts val="3779"/>
              </a:lnSpc>
            </a:pPr>
          </a:p>
          <a:p>
            <a:pPr algn="l" marL="582928" indent="-291464" lvl="1">
              <a:lnSpc>
                <a:spcPts val="3779"/>
              </a:lnSpc>
              <a:buFont typeface="Arial"/>
              <a:buChar char="•"/>
            </a:pPr>
            <a:r>
              <a:rPr lang="en-US" sz="2699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Many students do not even know they have a disability, and remain undiagnosed</a:t>
            </a:r>
            <a:r>
              <a:rPr lang="en-US" sz="2699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3</a:t>
            </a:r>
          </a:p>
          <a:p>
            <a:pPr algn="l">
              <a:lnSpc>
                <a:spcPts val="3779"/>
              </a:lnSpc>
            </a:pPr>
          </a:p>
          <a:p>
            <a:pPr algn="l" marL="582928" indent="-291464" lvl="1">
              <a:lnSpc>
                <a:spcPts val="3779"/>
              </a:lnSpc>
              <a:buFont typeface="Arial"/>
              <a:buChar char="•"/>
            </a:pPr>
            <a:r>
              <a:rPr lang="en-US" sz="2699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Students with disabilities complete 4 year degrees at a rate 13% lower than their peers</a:t>
            </a:r>
            <a:r>
              <a:rPr lang="en-US" sz="2699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4</a:t>
            </a:r>
          </a:p>
          <a:p>
            <a:pPr algn="l">
              <a:lnSpc>
                <a:spcPts val="3779"/>
              </a:lnSpc>
            </a:pPr>
          </a:p>
          <a:p>
            <a:pPr algn="l" marL="582928" indent="-291464" lvl="1">
              <a:lnSpc>
                <a:spcPts val="3779"/>
              </a:lnSpc>
              <a:buFont typeface="Arial"/>
              <a:buChar char="•"/>
            </a:pPr>
            <a:r>
              <a:rPr lang="en-US" sz="2699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Students with disabilities are more likely to drop out due to difficulties faced</a:t>
            </a:r>
            <a:r>
              <a:rPr lang="en-US" sz="2699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5</a:t>
            </a:r>
          </a:p>
          <a:p>
            <a:pPr algn="ctr">
              <a:lnSpc>
                <a:spcPts val="3359"/>
              </a:lnSpc>
            </a:pPr>
          </a:p>
          <a:p>
            <a:pPr algn="ctr">
              <a:lnSpc>
                <a:spcPts val="3359"/>
              </a:lnSpc>
            </a:pP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170082" y="9820275"/>
            <a:ext cx="18628163" cy="727880"/>
            <a:chOff x="0" y="0"/>
            <a:chExt cx="4906183" cy="19170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906183" cy="191705"/>
            </a:xfrm>
            <a:custGeom>
              <a:avLst/>
              <a:gdLst/>
              <a:ahLst/>
              <a:cxnLst/>
              <a:rect r="r" b="b" t="t" l="l"/>
              <a:pathLst>
                <a:path h="191705" w="4906183">
                  <a:moveTo>
                    <a:pt x="0" y="0"/>
                  </a:moveTo>
                  <a:lnTo>
                    <a:pt x="4906183" y="0"/>
                  </a:lnTo>
                  <a:lnTo>
                    <a:pt x="4906183" y="191705"/>
                  </a:lnTo>
                  <a:lnTo>
                    <a:pt x="0" y="191705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47625"/>
              <a:ext cx="4906183" cy="23933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360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0" y="9525"/>
            <a:ext cx="11480148" cy="135826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529"/>
              </a:lnSpc>
            </a:pPr>
            <a:r>
              <a:rPr lang="en-US" b="true" sz="8999">
                <a:solidFill>
                  <a:srgbClr val="000000"/>
                </a:solidFill>
                <a:latin typeface="Barlow SemiCondensed Bold"/>
                <a:ea typeface="Barlow SemiCondensed Bold"/>
                <a:cs typeface="Barlow SemiCondensed Bold"/>
                <a:sym typeface="Barlow SemiCondensed Bold"/>
              </a:rPr>
              <a:t>UNC CHARLOTTE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284588" y="3676942"/>
            <a:ext cx="9685133" cy="70235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5566"/>
              </a:lnSpc>
            </a:pPr>
            <a:r>
              <a:rPr lang="en-US" sz="3976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If lower statistic is true</a:t>
            </a:r>
          </a:p>
          <a:p>
            <a:pPr algn="just">
              <a:lnSpc>
                <a:spcPts val="5566"/>
              </a:lnSpc>
            </a:pPr>
            <a:r>
              <a:rPr lang="en-US" sz="3976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1237:30970</a:t>
            </a:r>
          </a:p>
          <a:p>
            <a:pPr algn="just">
              <a:lnSpc>
                <a:spcPts val="5566"/>
              </a:lnSpc>
            </a:pPr>
          </a:p>
          <a:p>
            <a:pPr algn="just">
              <a:lnSpc>
                <a:spcPts val="5566"/>
              </a:lnSpc>
            </a:pPr>
          </a:p>
          <a:p>
            <a:pPr algn="just">
              <a:lnSpc>
                <a:spcPts val="5566"/>
              </a:lnSpc>
            </a:pPr>
          </a:p>
          <a:p>
            <a:pPr algn="just">
              <a:lnSpc>
                <a:spcPts val="5566"/>
              </a:lnSpc>
            </a:pPr>
          </a:p>
          <a:p>
            <a:pPr algn="just">
              <a:lnSpc>
                <a:spcPts val="5566"/>
              </a:lnSpc>
            </a:pPr>
          </a:p>
          <a:p>
            <a:pPr algn="just">
              <a:lnSpc>
                <a:spcPts val="5566"/>
              </a:lnSpc>
            </a:pPr>
          </a:p>
          <a:p>
            <a:pPr algn="just">
              <a:lnSpc>
                <a:spcPts val="5566"/>
              </a:lnSpc>
            </a:pPr>
          </a:p>
          <a:p>
            <a:pPr algn="just">
              <a:lnSpc>
                <a:spcPts val="5566"/>
              </a:lnSpc>
            </a:pPr>
          </a:p>
        </p:txBody>
      </p:sp>
      <p:pic>
        <p:nvPicPr>
          <p:cNvPr name="Picture 7" id="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8536242" y="324918"/>
            <a:ext cx="8644281" cy="10549890"/>
          </a:xfrm>
          <a:prstGeom prst="rect">
            <a:avLst/>
          </a:prstGeom>
        </p:spPr>
      </p:pic>
      <p:sp>
        <p:nvSpPr>
          <p:cNvPr name="TextBox 8" id="8"/>
          <p:cNvSpPr txBox="true"/>
          <p:nvPr/>
        </p:nvSpPr>
        <p:spPr>
          <a:xfrm rot="0">
            <a:off x="15378032" y="7574537"/>
            <a:ext cx="2909968" cy="6076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679"/>
              </a:lnSpc>
              <a:spcBef>
                <a:spcPct val="0"/>
              </a:spcBef>
            </a:pPr>
            <a:r>
              <a:rPr lang="en-US" sz="1200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Piechart diagramming lower probability of disabled students at UNC Charlotte 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170082" y="9820275"/>
            <a:ext cx="18628163" cy="727880"/>
            <a:chOff x="0" y="0"/>
            <a:chExt cx="4906183" cy="19170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906183" cy="191705"/>
            </a:xfrm>
            <a:custGeom>
              <a:avLst/>
              <a:gdLst/>
              <a:ahLst/>
              <a:cxnLst/>
              <a:rect r="r" b="b" t="t" l="l"/>
              <a:pathLst>
                <a:path h="191705" w="4906183">
                  <a:moveTo>
                    <a:pt x="0" y="0"/>
                  </a:moveTo>
                  <a:lnTo>
                    <a:pt x="4906183" y="0"/>
                  </a:lnTo>
                  <a:lnTo>
                    <a:pt x="4906183" y="191705"/>
                  </a:lnTo>
                  <a:lnTo>
                    <a:pt x="0" y="191705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47625"/>
              <a:ext cx="4906183" cy="23933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360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0" y="9525"/>
            <a:ext cx="11480148" cy="135826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529"/>
              </a:lnSpc>
            </a:pPr>
            <a:r>
              <a:rPr lang="en-US" b="true" sz="8999">
                <a:solidFill>
                  <a:srgbClr val="000000"/>
                </a:solidFill>
                <a:latin typeface="Barlow SemiCondensed Bold"/>
                <a:ea typeface="Barlow SemiCondensed Bold"/>
                <a:cs typeface="Barlow SemiCondensed Bold"/>
                <a:sym typeface="Barlow SemiCondensed Bold"/>
              </a:rPr>
              <a:t>UNC CHARLOTTE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849578" y="3556117"/>
            <a:ext cx="8769180" cy="31756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5039"/>
              </a:lnSpc>
            </a:pPr>
          </a:p>
          <a:p>
            <a:pPr algn="just">
              <a:lnSpc>
                <a:spcPts val="5039"/>
              </a:lnSpc>
            </a:pPr>
          </a:p>
          <a:p>
            <a:pPr algn="just">
              <a:lnSpc>
                <a:spcPts val="5039"/>
              </a:lnSpc>
            </a:pPr>
            <a:r>
              <a:rPr lang="en-US" sz="3599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If higher statistic is true </a:t>
            </a:r>
          </a:p>
          <a:p>
            <a:pPr algn="just">
              <a:lnSpc>
                <a:spcPts val="5039"/>
              </a:lnSpc>
            </a:pPr>
            <a:r>
              <a:rPr lang="en-US" sz="3599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13,849:18358</a:t>
            </a:r>
          </a:p>
          <a:p>
            <a:pPr algn="just">
              <a:lnSpc>
                <a:spcPts val="5039"/>
              </a:lnSpc>
            </a:pP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16687875" y="8325107"/>
            <a:ext cx="933193" cy="933193"/>
          </a:xfrm>
          <a:custGeom>
            <a:avLst/>
            <a:gdLst/>
            <a:ahLst/>
            <a:cxnLst/>
            <a:rect r="r" b="b" t="t" l="l"/>
            <a:pathLst>
              <a:path h="933193" w="933193">
                <a:moveTo>
                  <a:pt x="0" y="0"/>
                </a:moveTo>
                <a:lnTo>
                  <a:pt x="933193" y="0"/>
                </a:lnTo>
                <a:lnTo>
                  <a:pt x="933193" y="933193"/>
                </a:lnTo>
                <a:lnTo>
                  <a:pt x="0" y="93319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pic>
        <p:nvPicPr>
          <p:cNvPr name="Picture 8" id="8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 rot="0">
            <a:off x="7893851" y="1558337"/>
            <a:ext cx="9900743" cy="7247396"/>
          </a:xfrm>
          <a:prstGeom prst="rect">
            <a:avLst/>
          </a:prstGeom>
        </p:spPr>
      </p:pic>
      <p:sp>
        <p:nvSpPr>
          <p:cNvPr name="TextBox 9" id="9"/>
          <p:cNvSpPr txBox="true"/>
          <p:nvPr/>
        </p:nvSpPr>
        <p:spPr>
          <a:xfrm rot="0">
            <a:off x="11389238" y="8315582"/>
            <a:ext cx="2909968" cy="6076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679"/>
              </a:lnSpc>
              <a:spcBef>
                <a:spcPct val="0"/>
              </a:spcBef>
            </a:pPr>
            <a:r>
              <a:rPr lang="en-US" sz="1200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Piechart diagramming upper probability statistic of disabled students at UNC Charlotte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true" rot="0">
            <a:off x="-157643" y="-148471"/>
            <a:ext cx="5866654" cy="3661770"/>
          </a:xfrm>
          <a:custGeom>
            <a:avLst/>
            <a:gdLst/>
            <a:ahLst/>
            <a:cxnLst/>
            <a:rect r="r" b="b" t="t" l="l"/>
            <a:pathLst>
              <a:path h="3661770" w="5866654">
                <a:moveTo>
                  <a:pt x="0" y="3661769"/>
                </a:moveTo>
                <a:lnTo>
                  <a:pt x="5866654" y="3661769"/>
                </a:lnTo>
                <a:lnTo>
                  <a:pt x="5866654" y="0"/>
                </a:lnTo>
                <a:lnTo>
                  <a:pt x="0" y="0"/>
                </a:lnTo>
                <a:lnTo>
                  <a:pt x="0" y="3661769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297387" y="1945337"/>
            <a:ext cx="7568757" cy="2898443"/>
            <a:chOff x="0" y="0"/>
            <a:chExt cx="1150911" cy="44074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150911" cy="440740"/>
            </a:xfrm>
            <a:custGeom>
              <a:avLst/>
              <a:gdLst/>
              <a:ahLst/>
              <a:cxnLst/>
              <a:rect r="r" b="b" t="t" l="l"/>
              <a:pathLst>
                <a:path h="440740" w="1150911">
                  <a:moveTo>
                    <a:pt x="947711" y="0"/>
                  </a:moveTo>
                  <a:cubicBezTo>
                    <a:pt x="1059941" y="0"/>
                    <a:pt x="1150911" y="98657"/>
                    <a:pt x="1150911" y="220370"/>
                  </a:cubicBezTo>
                  <a:cubicBezTo>
                    <a:pt x="1150911" y="342083"/>
                    <a:pt x="1059941" y="440740"/>
                    <a:pt x="947711" y="440740"/>
                  </a:cubicBezTo>
                  <a:lnTo>
                    <a:pt x="203200" y="440740"/>
                  </a:lnTo>
                  <a:cubicBezTo>
                    <a:pt x="90970" y="440740"/>
                    <a:pt x="0" y="342083"/>
                    <a:pt x="0" y="220370"/>
                  </a:cubicBezTo>
                  <a:cubicBezTo>
                    <a:pt x="0" y="98657"/>
                    <a:pt x="90970" y="0"/>
                    <a:pt x="203200" y="0"/>
                  </a:cubicBezTo>
                  <a:lnTo>
                    <a:pt x="947711" y="0"/>
                  </a:lnTo>
                </a:path>
              </a:pathLst>
            </a:custGeom>
            <a:blipFill>
              <a:blip r:embed="rId4"/>
              <a:stretch>
                <a:fillRect l="0" t="-36989" r="0" b="-36989"/>
              </a:stretch>
            </a:blipFill>
          </p:spPr>
        </p:sp>
      </p:grpSp>
      <p:sp>
        <p:nvSpPr>
          <p:cNvPr name="TextBox 5" id="5"/>
          <p:cNvSpPr txBox="true"/>
          <p:nvPr/>
        </p:nvSpPr>
        <p:spPr>
          <a:xfrm rot="0">
            <a:off x="6376928" y="9525"/>
            <a:ext cx="11911072" cy="135826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10529"/>
              </a:lnSpc>
            </a:pPr>
            <a:r>
              <a:rPr lang="en-US" b="true" sz="8999">
                <a:solidFill>
                  <a:srgbClr val="000000"/>
                </a:solidFill>
                <a:latin typeface="Barlow SemiCondensed Heavy"/>
                <a:ea typeface="Barlow SemiCondensed Heavy"/>
                <a:cs typeface="Barlow SemiCondensed Heavy"/>
                <a:sym typeface="Barlow SemiCondensed Heavy"/>
              </a:rPr>
              <a:t>ACCESIBILITY FOR ALL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8410291" y="2255520"/>
            <a:ext cx="9044025" cy="40500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619"/>
              </a:lnSpc>
            </a:pPr>
            <a:r>
              <a:rPr lang="en-US" sz="3299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In your groups discuss: </a:t>
            </a:r>
          </a:p>
          <a:p>
            <a:pPr algn="just">
              <a:lnSpc>
                <a:spcPts val="4619"/>
              </a:lnSpc>
            </a:pPr>
          </a:p>
          <a:p>
            <a:pPr algn="just">
              <a:lnSpc>
                <a:spcPts val="4619"/>
              </a:lnSpc>
            </a:pPr>
            <a:r>
              <a:rPr lang="en-US" sz="3299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What kinds of things have made courses or online spaces difficult to navigate for you personally? </a:t>
            </a:r>
          </a:p>
          <a:p>
            <a:pPr algn="just">
              <a:lnSpc>
                <a:spcPts val="4619"/>
              </a:lnSpc>
            </a:pPr>
          </a:p>
          <a:p>
            <a:pPr algn="just">
              <a:lnSpc>
                <a:spcPts val="4619"/>
              </a:lnSpc>
            </a:pPr>
            <a:r>
              <a:rPr lang="en-US" sz="3299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What struggles have you encountered?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2374271" y="4954905"/>
            <a:ext cx="2909968" cy="6076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679"/>
              </a:lnSpc>
              <a:spcBef>
                <a:spcPct val="0"/>
              </a:spcBef>
            </a:pPr>
            <a:r>
              <a:rPr lang="en-US" sz="1200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zoomed in image of a keyboard with the shift key replaced by the word “Barriers”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true" rot="0">
            <a:off x="-157643" y="-148471"/>
            <a:ext cx="5866654" cy="3661770"/>
          </a:xfrm>
          <a:custGeom>
            <a:avLst/>
            <a:gdLst/>
            <a:ahLst/>
            <a:cxnLst/>
            <a:rect r="r" b="b" t="t" l="l"/>
            <a:pathLst>
              <a:path h="3661770" w="5866654">
                <a:moveTo>
                  <a:pt x="0" y="3661769"/>
                </a:moveTo>
                <a:lnTo>
                  <a:pt x="5866654" y="3661769"/>
                </a:lnTo>
                <a:lnTo>
                  <a:pt x="5866654" y="0"/>
                </a:lnTo>
                <a:lnTo>
                  <a:pt x="0" y="0"/>
                </a:lnTo>
                <a:lnTo>
                  <a:pt x="0" y="3661769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297387" y="1945337"/>
            <a:ext cx="7568757" cy="2898443"/>
            <a:chOff x="0" y="0"/>
            <a:chExt cx="1150911" cy="44074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150911" cy="440740"/>
            </a:xfrm>
            <a:custGeom>
              <a:avLst/>
              <a:gdLst/>
              <a:ahLst/>
              <a:cxnLst/>
              <a:rect r="r" b="b" t="t" l="l"/>
              <a:pathLst>
                <a:path h="440740" w="1150911">
                  <a:moveTo>
                    <a:pt x="947711" y="0"/>
                  </a:moveTo>
                  <a:cubicBezTo>
                    <a:pt x="1059941" y="0"/>
                    <a:pt x="1150911" y="98657"/>
                    <a:pt x="1150911" y="220370"/>
                  </a:cubicBezTo>
                  <a:cubicBezTo>
                    <a:pt x="1150911" y="342083"/>
                    <a:pt x="1059941" y="440740"/>
                    <a:pt x="947711" y="440740"/>
                  </a:cubicBezTo>
                  <a:lnTo>
                    <a:pt x="203200" y="440740"/>
                  </a:lnTo>
                  <a:cubicBezTo>
                    <a:pt x="90970" y="440740"/>
                    <a:pt x="0" y="342083"/>
                    <a:pt x="0" y="220370"/>
                  </a:cubicBezTo>
                  <a:cubicBezTo>
                    <a:pt x="0" y="98657"/>
                    <a:pt x="90970" y="0"/>
                    <a:pt x="203200" y="0"/>
                  </a:cubicBezTo>
                  <a:lnTo>
                    <a:pt x="947711" y="0"/>
                  </a:lnTo>
                </a:path>
              </a:pathLst>
            </a:custGeom>
            <a:blipFill>
              <a:blip r:embed="rId4"/>
              <a:stretch>
                <a:fillRect l="0" t="-36989" r="0" b="-36989"/>
              </a:stretch>
            </a:blipFill>
          </p:spPr>
        </p:sp>
      </p:grpSp>
      <p:sp>
        <p:nvSpPr>
          <p:cNvPr name="TextBox 5" id="5"/>
          <p:cNvSpPr txBox="true"/>
          <p:nvPr/>
        </p:nvSpPr>
        <p:spPr>
          <a:xfrm rot="0">
            <a:off x="6376928" y="9525"/>
            <a:ext cx="11911072" cy="135826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10529"/>
              </a:lnSpc>
            </a:pPr>
            <a:r>
              <a:rPr lang="en-US" b="true" sz="8999">
                <a:solidFill>
                  <a:srgbClr val="000000"/>
                </a:solidFill>
                <a:latin typeface="Barlow SemiCondensed Heavy"/>
                <a:ea typeface="Barlow SemiCondensed Heavy"/>
                <a:cs typeface="Barlow SemiCondensed Heavy"/>
                <a:sym typeface="Barlow SemiCondensed Heavy"/>
              </a:rPr>
              <a:t>ACCESIBILITY FOR ALL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8410291" y="2255520"/>
            <a:ext cx="9044025" cy="34690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619"/>
              </a:lnSpc>
            </a:pPr>
            <a:r>
              <a:rPr lang="en-US" sz="3299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In your groups expand: </a:t>
            </a:r>
          </a:p>
          <a:p>
            <a:pPr algn="just">
              <a:lnSpc>
                <a:spcPts val="4619"/>
              </a:lnSpc>
            </a:pPr>
          </a:p>
          <a:p>
            <a:pPr algn="just">
              <a:lnSpc>
                <a:spcPts val="4619"/>
              </a:lnSpc>
            </a:pPr>
            <a:r>
              <a:rPr lang="en-US" sz="3299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How could any of the issues mentioned present any additional obstacles for those with disabilities?</a:t>
            </a:r>
          </a:p>
          <a:p>
            <a:pPr algn="just">
              <a:lnSpc>
                <a:spcPts val="4619"/>
              </a:lnSpc>
            </a:pPr>
          </a:p>
        </p:txBody>
      </p:sp>
      <p:sp>
        <p:nvSpPr>
          <p:cNvPr name="TextBox 7" id="7"/>
          <p:cNvSpPr txBox="true"/>
          <p:nvPr/>
        </p:nvSpPr>
        <p:spPr>
          <a:xfrm rot="0">
            <a:off x="2374271" y="4954905"/>
            <a:ext cx="2909968" cy="6076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679"/>
              </a:lnSpc>
              <a:spcBef>
                <a:spcPct val="0"/>
              </a:spcBef>
            </a:pPr>
            <a:r>
              <a:rPr lang="en-US" sz="1200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zoomed in image of a keyboard with the shift key replaced by the word “Barriers”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DAHCYGcDKsY</dc:identifier>
  <dcterms:modified xsi:type="dcterms:W3CDTF">2011-08-01T06:04:30Z</dcterms:modified>
  <cp:revision>1</cp:revision>
  <dc:title>What it means to be a digital A11y</dc:title>
</cp:coreProperties>
</file>